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9" r:id="rId5"/>
    <p:sldId id="308" r:id="rId6"/>
    <p:sldId id="262" r:id="rId7"/>
    <p:sldId id="337" r:id="rId8"/>
    <p:sldId id="311" r:id="rId9"/>
    <p:sldId id="354" r:id="rId10"/>
    <p:sldId id="309" r:id="rId11"/>
    <p:sldId id="263" r:id="rId12"/>
    <p:sldId id="340" r:id="rId13"/>
    <p:sldId id="348" r:id="rId14"/>
    <p:sldId id="351" r:id="rId15"/>
    <p:sldId id="352" r:id="rId16"/>
    <p:sldId id="344" r:id="rId17"/>
    <p:sldId id="346" r:id="rId18"/>
    <p:sldId id="312" r:id="rId19"/>
    <p:sldId id="261" r:id="rId20"/>
  </p:sldIdLst>
  <p:sldSz cx="12192000" cy="6858000"/>
  <p:notesSz cx="6858000" cy="9144000"/>
  <p:embeddedFontLst>
    <p:embeddedFont>
      <p:font typeface="潮字社北冥简繁-闪" panose="02010600030101010101" charset="-122"/>
      <p:regular r:id="rId23"/>
    </p:embeddedFon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华文新魏" panose="02010800040101010101" pitchFamily="2" charset="-122"/>
      <p:regular r:id="rId35"/>
    </p:embeddedFont>
    <p:embeddedFont>
      <p:font typeface="华文行楷" panose="02010800040101010101" pitchFamily="2" charset="-122"/>
      <p:regular r:id="rId36"/>
    </p:embeddedFont>
    <p:embeddedFont>
      <p:font typeface="楷体" panose="02010609060101010101" pitchFamily="49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42BA7F0-6075-4056-A312-03B96E420564}">
          <p14:sldIdLst>
            <p14:sldId id="256"/>
            <p14:sldId id="257"/>
            <p14:sldId id="259"/>
            <p14:sldId id="308"/>
            <p14:sldId id="262"/>
            <p14:sldId id="337"/>
            <p14:sldId id="311"/>
            <p14:sldId id="354"/>
            <p14:sldId id="309"/>
            <p14:sldId id="263"/>
            <p14:sldId id="340"/>
            <p14:sldId id="348"/>
            <p14:sldId id="351"/>
            <p14:sldId id="352"/>
            <p14:sldId id="344"/>
            <p14:sldId id="346"/>
            <p14:sldId id="312"/>
            <p14:sldId id="261"/>
          </p14:sldIdLst>
        </p14:section>
        <p14:section name="可以不要" id="{DAE9BE9B-170C-4B8E-BCCE-4BA6BABB4C5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C01961" initials="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641"/>
    <a:srgbClr val="FFFFFF"/>
    <a:srgbClr val="264CDF"/>
    <a:srgbClr val="666666"/>
    <a:srgbClr val="FCCE3A"/>
    <a:srgbClr val="713D18"/>
    <a:srgbClr val="ACD5F9"/>
    <a:srgbClr val="FEFCAB"/>
    <a:srgbClr val="C0EFAF"/>
    <a:srgbClr val="AED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93218" autoAdjust="0"/>
  </p:normalViewPr>
  <p:slideViewPr>
    <p:cSldViewPr snapToGrid="0">
      <p:cViewPr varScale="1">
        <p:scale>
          <a:sx n="84" d="100"/>
          <a:sy n="8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封面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2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9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548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67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过渡页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队伍介绍，包括队名，口号；导师，队长，队员的职位和团队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9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7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&#24494;&#26381;&#21153;&#22522;&#30784;&#26550;&#26500;.png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.vsd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" y="14202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435185" y="2021295"/>
            <a:ext cx="6429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chemeClr val="accent1"/>
                </a:solidFill>
                <a:ea typeface="华文琥珀" panose="02010800040101010101" pitchFamily="2" charset="-122"/>
                <a:cs typeface="Arial" panose="020B0604020202020204" pitchFamily="34" charset="0"/>
                <a:sym typeface="+mn-lt"/>
              </a:rPr>
              <a:t>Xpu</a:t>
            </a:r>
            <a:r>
              <a:rPr lang="en-US" altLang="zh-CN" sz="6000" b="1" dirty="0">
                <a:solidFill>
                  <a:schemeClr val="accent1"/>
                </a:solidFill>
                <a:ea typeface="华文琥珀" panose="02010800040101010101" pitchFamily="2" charset="-122"/>
                <a:cs typeface="Arial" panose="020B0604020202020204" pitchFamily="34" charset="0"/>
                <a:sym typeface="+mn-lt"/>
              </a:rPr>
              <a:t>-COS</a:t>
            </a:r>
            <a:endParaRPr lang="zh-CN" altLang="en-US" sz="6000" b="1" dirty="0">
              <a:solidFill>
                <a:schemeClr val="accent1"/>
              </a:solidFill>
              <a:ea typeface="华文琥珀" panose="02010800040101010101" pitchFamily="2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23172" y="3531536"/>
            <a:ext cx="3909110" cy="643894"/>
            <a:chOff x="1223172" y="3531536"/>
            <a:chExt cx="3909110" cy="643894"/>
          </a:xfrm>
        </p:grpSpPr>
        <p:sp>
          <p:nvSpPr>
            <p:cNvPr id="7" name="Rounded Rectangle 23"/>
            <p:cNvSpPr/>
            <p:nvPr/>
          </p:nvSpPr>
          <p:spPr>
            <a:xfrm>
              <a:off x="1223172" y="3531536"/>
              <a:ext cx="3909110" cy="643894"/>
            </a:xfrm>
            <a:prstGeom prst="roundRect">
              <a:avLst>
                <a:gd name="adj" fmla="val 50000"/>
              </a:avLst>
            </a:prstGeom>
            <a:solidFill>
              <a:srgbClr val="5D9EE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37670" y="3645176"/>
              <a:ext cx="2854445" cy="461665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汇报人：</a:t>
              </a:r>
              <a:r>
                <a:rPr lang="zh-CN" altLang="en-US" sz="2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万鸿达</a:t>
              </a: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232498" y="3531283"/>
            <a:ext cx="644400" cy="644400"/>
            <a:chOff x="2070346" y="-925656"/>
            <a:chExt cx="4690413" cy="4690413"/>
          </a:xfr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任意多边形: 形状 10"/>
            <p:cNvSpPr/>
            <p:nvPr/>
          </p:nvSpPr>
          <p:spPr>
            <a:xfrm rot="18900000">
              <a:off x="2070346" y="-925656"/>
              <a:ext cx="4690413" cy="4690413"/>
            </a:xfrm>
            <a:custGeom>
              <a:avLst/>
              <a:gdLst>
                <a:gd name="connsiteX0" fmla="*/ 4690413 w 4690413"/>
                <a:gd name="connsiteY0" fmla="*/ 2345207 h 4690413"/>
                <a:gd name="connsiteX1" fmla="*/ 2345207 w 4690413"/>
                <a:gd name="connsiteY1" fmla="*/ 4690413 h 4690413"/>
                <a:gd name="connsiteX2" fmla="*/ 0 w 4690413"/>
                <a:gd name="connsiteY2" fmla="*/ 2345207 h 4690413"/>
                <a:gd name="connsiteX3" fmla="*/ 2345207 w 4690413"/>
                <a:gd name="connsiteY3" fmla="*/ 0 h 4690413"/>
                <a:gd name="connsiteX4" fmla="*/ 4690413 w 4690413"/>
                <a:gd name="connsiteY4" fmla="*/ 2345207 h 469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0413" h="4690413">
                  <a:moveTo>
                    <a:pt x="4690413" y="2345207"/>
                  </a:moveTo>
                  <a:cubicBezTo>
                    <a:pt x="4690413" y="3640429"/>
                    <a:pt x="3640429" y="4690413"/>
                    <a:pt x="2345207" y="4690413"/>
                  </a:cubicBezTo>
                  <a:cubicBezTo>
                    <a:pt x="1049985" y="4690413"/>
                    <a:pt x="0" y="3640429"/>
                    <a:pt x="0" y="2345207"/>
                  </a:cubicBezTo>
                  <a:cubicBezTo>
                    <a:pt x="0" y="1049985"/>
                    <a:pt x="1049985" y="0"/>
                    <a:pt x="2345207" y="0"/>
                  </a:cubicBezTo>
                  <a:cubicBezTo>
                    <a:pt x="3640429" y="0"/>
                    <a:pt x="4690413" y="1049984"/>
                    <a:pt x="4690413" y="2345207"/>
                  </a:cubicBezTo>
                  <a:close/>
                </a:path>
              </a:pathLst>
            </a:custGeom>
            <a:solidFill>
              <a:srgbClr val="2170FF"/>
            </a:solidFill>
            <a:ln w="302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2237320" y="-729266"/>
              <a:ext cx="4356462" cy="4356463"/>
            </a:xfrm>
            <a:custGeom>
              <a:avLst/>
              <a:gdLst>
                <a:gd name="connsiteX0" fmla="*/ 2178232 w 4356462"/>
                <a:gd name="connsiteY0" fmla="*/ 121013 h 4356463"/>
                <a:gd name="connsiteX1" fmla="*/ 4235450 w 4356462"/>
                <a:gd name="connsiteY1" fmla="*/ 2178232 h 4356463"/>
                <a:gd name="connsiteX2" fmla="*/ 2178232 w 4356462"/>
                <a:gd name="connsiteY2" fmla="*/ 4235451 h 4356463"/>
                <a:gd name="connsiteX3" fmla="*/ 121013 w 4356462"/>
                <a:gd name="connsiteY3" fmla="*/ 2178232 h 4356463"/>
                <a:gd name="connsiteX4" fmla="*/ 2178232 w 4356462"/>
                <a:gd name="connsiteY4" fmla="*/ 121013 h 4356463"/>
                <a:gd name="connsiteX5" fmla="*/ 2178232 w 4356462"/>
                <a:gd name="connsiteY5" fmla="*/ 0 h 4356463"/>
                <a:gd name="connsiteX6" fmla="*/ 0 w 4356462"/>
                <a:gd name="connsiteY6" fmla="*/ 2178232 h 4356463"/>
                <a:gd name="connsiteX7" fmla="*/ 2178232 w 4356462"/>
                <a:gd name="connsiteY7" fmla="*/ 4356463 h 4356463"/>
                <a:gd name="connsiteX8" fmla="*/ 4356463 w 4356462"/>
                <a:gd name="connsiteY8" fmla="*/ 2178232 h 4356463"/>
                <a:gd name="connsiteX9" fmla="*/ 2178232 w 4356462"/>
                <a:gd name="connsiteY9" fmla="*/ 0 h 4356463"/>
                <a:gd name="connsiteX10" fmla="*/ 2178232 w 4356462"/>
                <a:gd name="connsiteY10" fmla="*/ 0 h 435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6462" h="4356463">
                  <a:moveTo>
                    <a:pt x="2178232" y="121013"/>
                  </a:moveTo>
                  <a:cubicBezTo>
                    <a:pt x="3312727" y="121013"/>
                    <a:pt x="4235450" y="1043736"/>
                    <a:pt x="4235450" y="2178232"/>
                  </a:cubicBezTo>
                  <a:cubicBezTo>
                    <a:pt x="4235450" y="3312727"/>
                    <a:pt x="3312727" y="4235451"/>
                    <a:pt x="2178232" y="4235451"/>
                  </a:cubicBezTo>
                  <a:cubicBezTo>
                    <a:pt x="1043736" y="4235451"/>
                    <a:pt x="121013" y="3312727"/>
                    <a:pt x="121013" y="2178232"/>
                  </a:cubicBezTo>
                  <a:cubicBezTo>
                    <a:pt x="121013" y="1043736"/>
                    <a:pt x="1043736" y="121013"/>
                    <a:pt x="2178232" y="121013"/>
                  </a:cubicBezTo>
                  <a:moveTo>
                    <a:pt x="2178232" y="0"/>
                  </a:moveTo>
                  <a:cubicBezTo>
                    <a:pt x="975364" y="0"/>
                    <a:pt x="0" y="975364"/>
                    <a:pt x="0" y="2178232"/>
                  </a:cubicBezTo>
                  <a:cubicBezTo>
                    <a:pt x="0" y="3381100"/>
                    <a:pt x="975364" y="4356463"/>
                    <a:pt x="2178232" y="4356463"/>
                  </a:cubicBezTo>
                  <a:cubicBezTo>
                    <a:pt x="3381100" y="4356463"/>
                    <a:pt x="4356463" y="3381100"/>
                    <a:pt x="4356463" y="2178232"/>
                  </a:cubicBezTo>
                  <a:cubicBezTo>
                    <a:pt x="4356463" y="975364"/>
                    <a:pt x="3381100" y="0"/>
                    <a:pt x="2178232" y="0"/>
                  </a:cubicBezTo>
                  <a:lnTo>
                    <a:pt x="2178232" y="0"/>
                  </a:lnTo>
                  <a:close/>
                </a:path>
              </a:pathLst>
            </a:custGeom>
            <a:solidFill>
              <a:srgbClr val="FFFFFF"/>
            </a:solidFill>
            <a:ln w="302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4600" y="98085"/>
              <a:ext cx="3122131" cy="2367011"/>
            </a:xfrm>
            <a:custGeom>
              <a:avLst/>
              <a:gdLst>
                <a:gd name="connsiteX0" fmla="*/ 80 w 3122131"/>
                <a:gd name="connsiteY0" fmla="*/ 92 h 2367011"/>
                <a:gd name="connsiteX1" fmla="*/ 3122212 w 3122131"/>
                <a:gd name="connsiteY1" fmla="*/ 92 h 2367011"/>
                <a:gd name="connsiteX2" fmla="*/ 3122212 w 3122131"/>
                <a:gd name="connsiteY2" fmla="*/ 2367104 h 2367011"/>
                <a:gd name="connsiteX3" fmla="*/ 80 w 3122131"/>
                <a:gd name="connsiteY3" fmla="*/ 2367104 h 23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2131" h="2367011">
                  <a:moveTo>
                    <a:pt x="80" y="92"/>
                  </a:moveTo>
                  <a:lnTo>
                    <a:pt x="3122212" y="92"/>
                  </a:lnTo>
                  <a:lnTo>
                    <a:pt x="3122212" y="2367104"/>
                  </a:lnTo>
                  <a:lnTo>
                    <a:pt x="80" y="2367104"/>
                  </a:lnTo>
                  <a:close/>
                </a:path>
              </a:pathLst>
            </a:custGeom>
          </p:spPr>
        </p:pic>
      </p:grpSp>
      <p:grpSp>
        <p:nvGrpSpPr>
          <p:cNvPr id="5" name="组合 4"/>
          <p:cNvGrpSpPr/>
          <p:nvPr/>
        </p:nvGrpSpPr>
        <p:grpSpPr>
          <a:xfrm>
            <a:off x="8327475" y="3844566"/>
            <a:ext cx="3891837" cy="2999232"/>
            <a:chOff x="8327475" y="3844566"/>
            <a:chExt cx="3891837" cy="2999232"/>
          </a:xfrm>
        </p:grpSpPr>
        <p:sp>
          <p:nvSpPr>
            <p:cNvPr id="2" name="矩形 1"/>
            <p:cNvSpPr/>
            <p:nvPr/>
          </p:nvSpPr>
          <p:spPr>
            <a:xfrm>
              <a:off x="8327475" y="3844566"/>
              <a:ext cx="3891837" cy="2999232"/>
            </a:xfrm>
            <a:prstGeom prst="rect">
              <a:avLst/>
            </a:prstGeom>
            <a:blipFill dpi="0" rotWithShape="1">
              <a:blip r:embed="rId5">
                <a:alphaModFix amt="5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930383" y="4929339"/>
              <a:ext cx="1166269" cy="1166269"/>
              <a:chOff x="9884487" y="4736123"/>
              <a:chExt cx="1547446" cy="154744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884487" y="4736123"/>
                <a:ext cx="1547446" cy="1547446"/>
              </a:xfrm>
              <a:prstGeom prst="ellipse">
                <a:avLst/>
              </a:prstGeom>
              <a:solidFill>
                <a:srgbClr val="2170FF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0" dirty="0">
                  <a:latin typeface="潮字社北冥简繁-闪" panose="02010604000000000000" charset="-122"/>
                  <a:ea typeface="潮字社北冥简繁-闪" panose="02010604000000000000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0317537" y="4813034"/>
                <a:ext cx="681345" cy="1225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54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</a:rPr>
                  <a:t>6</a:t>
                </a:r>
                <a:endParaRPr lang="zh-CN" altLang="en-US" sz="54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005704" y="4857340"/>
                <a:ext cx="1305013" cy="1305013"/>
              </a:xfrm>
              <a:prstGeom prst="ellipse">
                <a:avLst/>
              </a:prstGeom>
              <a:noFill/>
              <a:ln w="50800"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0" dirty="0">
                  <a:latin typeface="潮字社北冥简繁-闪" panose="02010604000000000000" charset="-122"/>
                  <a:ea typeface="潮字社北冥简繁-闪" panose="02010604000000000000" charset="-122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0568718" y="1468212"/>
            <a:ext cx="800219" cy="4353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微服务版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ángulo redondeado 14"/>
          <p:cNvSpPr/>
          <p:nvPr/>
        </p:nvSpPr>
        <p:spPr>
          <a:xfrm>
            <a:off x="938228" y="1344917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28" name="Straight Connector 28"/>
          <p:cNvCxnSpPr/>
          <p:nvPr/>
        </p:nvCxnSpPr>
        <p:spPr>
          <a:xfrm>
            <a:off x="1990203" y="5783640"/>
            <a:ext cx="919480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21650" y="509290"/>
            <a:ext cx="5274350" cy="5274350"/>
          </a:xfrm>
          <a:prstGeom prst="rect">
            <a:avLst/>
          </a:prstGeom>
        </p:spPr>
      </p:pic>
      <p:sp>
        <p:nvSpPr>
          <p:cNvPr id="32" name="Google Shape;13;p2"/>
          <p:cNvSpPr/>
          <p:nvPr/>
        </p:nvSpPr>
        <p:spPr>
          <a:xfrm rot="12770">
            <a:off x="11114548" y="3154228"/>
            <a:ext cx="775571" cy="75045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 w="16192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3;p2"/>
          <p:cNvSpPr/>
          <p:nvPr/>
        </p:nvSpPr>
        <p:spPr>
          <a:xfrm rot="12770">
            <a:off x="5683979" y="968367"/>
            <a:ext cx="775571" cy="75045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 w="16192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36217" y="2215957"/>
            <a:ext cx="4597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产品介绍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74780" y="3784493"/>
            <a:ext cx="3470744" cy="464986"/>
            <a:chOff x="6643590" y="3217003"/>
            <a:chExt cx="3470744" cy="464986"/>
          </a:xfrm>
        </p:grpSpPr>
        <p:sp>
          <p:nvSpPr>
            <p:cNvPr id="22" name="Rounded Rectangle 23"/>
            <p:cNvSpPr/>
            <p:nvPr/>
          </p:nvSpPr>
          <p:spPr>
            <a:xfrm>
              <a:off x="7029616" y="3217003"/>
              <a:ext cx="2760219" cy="464986"/>
            </a:xfrm>
            <a:prstGeom prst="roundRect">
              <a:avLst>
                <a:gd name="adj" fmla="val 50000"/>
              </a:avLst>
            </a:prstGeom>
            <a:solidFill>
              <a:srgbClr val="B3C9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72232" y="3280219"/>
              <a:ext cx="222543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PART THREE</a:t>
              </a:r>
            </a:p>
          </p:txBody>
        </p:sp>
        <p:sp>
          <p:nvSpPr>
            <p:cNvPr id="24" name="Oval 50"/>
            <p:cNvSpPr/>
            <p:nvPr/>
          </p:nvSpPr>
          <p:spPr>
            <a:xfrm>
              <a:off x="6643590" y="3419154"/>
              <a:ext cx="93860" cy="93860"/>
            </a:xfrm>
            <a:prstGeom prst="ellipse">
              <a:avLst/>
            </a:prstGeom>
            <a:solidFill>
              <a:srgbClr val="264CDF"/>
            </a:solidFill>
            <a:ln w="165100" cap="flat" cmpd="sng" algn="ctr">
              <a:solidFill>
                <a:srgbClr val="264CD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Oval 50"/>
            <p:cNvSpPr/>
            <p:nvPr/>
          </p:nvSpPr>
          <p:spPr>
            <a:xfrm>
              <a:off x="10020474" y="3419154"/>
              <a:ext cx="93860" cy="93860"/>
            </a:xfrm>
            <a:prstGeom prst="ellipse">
              <a:avLst/>
            </a:prstGeom>
            <a:solidFill>
              <a:srgbClr val="264CDF"/>
            </a:solidFill>
            <a:ln w="165100" cap="flat" cmpd="sng" algn="ctr">
              <a:solidFill>
                <a:srgbClr val="264CD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080CA2-2199-E971-7562-EC6D6097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4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80436" y="511863"/>
            <a:ext cx="3514423" cy="570888"/>
            <a:chOff x="1080436" y="511863"/>
            <a:chExt cx="3514423" cy="570888"/>
          </a:xfrm>
        </p:grpSpPr>
        <p:grpSp>
          <p:nvGrpSpPr>
            <p:cNvPr id="15" name="组合 14"/>
            <p:cNvGrpSpPr/>
            <p:nvPr/>
          </p:nvGrpSpPr>
          <p:grpSpPr>
            <a:xfrm>
              <a:off x="1080436" y="511863"/>
              <a:ext cx="3514423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1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53280" y="2094094"/>
                <a:ext cx="3013058" cy="474769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endParaRPr lang="en-US" altLang="zh-CN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656842" y="612641"/>
              <a:ext cx="2850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潮字社北冥简繁-闪" panose="02010604000000000000" charset="-122"/>
                </a:rPr>
                <a:t>微服务基础架 构</a:t>
              </a:r>
            </a:p>
          </p:txBody>
        </p:sp>
      </p:grp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1027931" y="438351"/>
            <a:ext cx="644400" cy="644400"/>
            <a:chOff x="2070346" y="-925656"/>
            <a:chExt cx="4690413" cy="4690413"/>
          </a:xfr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任意多边形: 形状 67"/>
            <p:cNvSpPr/>
            <p:nvPr/>
          </p:nvSpPr>
          <p:spPr>
            <a:xfrm rot="18900000">
              <a:off x="2070346" y="-925656"/>
              <a:ext cx="4690413" cy="4690413"/>
            </a:xfrm>
            <a:custGeom>
              <a:avLst/>
              <a:gdLst>
                <a:gd name="connsiteX0" fmla="*/ 4690413 w 4690413"/>
                <a:gd name="connsiteY0" fmla="*/ 2345207 h 4690413"/>
                <a:gd name="connsiteX1" fmla="*/ 2345207 w 4690413"/>
                <a:gd name="connsiteY1" fmla="*/ 4690413 h 4690413"/>
                <a:gd name="connsiteX2" fmla="*/ 0 w 4690413"/>
                <a:gd name="connsiteY2" fmla="*/ 2345207 h 4690413"/>
                <a:gd name="connsiteX3" fmla="*/ 2345207 w 4690413"/>
                <a:gd name="connsiteY3" fmla="*/ 0 h 4690413"/>
                <a:gd name="connsiteX4" fmla="*/ 4690413 w 4690413"/>
                <a:gd name="connsiteY4" fmla="*/ 2345207 h 469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0413" h="4690413">
                  <a:moveTo>
                    <a:pt x="4690413" y="2345207"/>
                  </a:moveTo>
                  <a:cubicBezTo>
                    <a:pt x="4690413" y="3640429"/>
                    <a:pt x="3640429" y="4690413"/>
                    <a:pt x="2345207" y="4690413"/>
                  </a:cubicBezTo>
                  <a:cubicBezTo>
                    <a:pt x="1049985" y="4690413"/>
                    <a:pt x="0" y="3640429"/>
                    <a:pt x="0" y="2345207"/>
                  </a:cubicBezTo>
                  <a:cubicBezTo>
                    <a:pt x="0" y="1049985"/>
                    <a:pt x="1049985" y="0"/>
                    <a:pt x="2345207" y="0"/>
                  </a:cubicBezTo>
                  <a:cubicBezTo>
                    <a:pt x="3640429" y="0"/>
                    <a:pt x="4690413" y="1049984"/>
                    <a:pt x="4690413" y="2345207"/>
                  </a:cubicBezTo>
                  <a:close/>
                </a:path>
              </a:pathLst>
            </a:custGeom>
            <a:solidFill>
              <a:srgbClr val="2170FF"/>
            </a:solidFill>
            <a:ln w="302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2237320" y="-729266"/>
              <a:ext cx="4356462" cy="4356463"/>
            </a:xfrm>
            <a:custGeom>
              <a:avLst/>
              <a:gdLst>
                <a:gd name="connsiteX0" fmla="*/ 2178232 w 4356462"/>
                <a:gd name="connsiteY0" fmla="*/ 121013 h 4356463"/>
                <a:gd name="connsiteX1" fmla="*/ 4235450 w 4356462"/>
                <a:gd name="connsiteY1" fmla="*/ 2178232 h 4356463"/>
                <a:gd name="connsiteX2" fmla="*/ 2178232 w 4356462"/>
                <a:gd name="connsiteY2" fmla="*/ 4235451 h 4356463"/>
                <a:gd name="connsiteX3" fmla="*/ 121013 w 4356462"/>
                <a:gd name="connsiteY3" fmla="*/ 2178232 h 4356463"/>
                <a:gd name="connsiteX4" fmla="*/ 2178232 w 4356462"/>
                <a:gd name="connsiteY4" fmla="*/ 121013 h 4356463"/>
                <a:gd name="connsiteX5" fmla="*/ 2178232 w 4356462"/>
                <a:gd name="connsiteY5" fmla="*/ 0 h 4356463"/>
                <a:gd name="connsiteX6" fmla="*/ 0 w 4356462"/>
                <a:gd name="connsiteY6" fmla="*/ 2178232 h 4356463"/>
                <a:gd name="connsiteX7" fmla="*/ 2178232 w 4356462"/>
                <a:gd name="connsiteY7" fmla="*/ 4356463 h 4356463"/>
                <a:gd name="connsiteX8" fmla="*/ 4356463 w 4356462"/>
                <a:gd name="connsiteY8" fmla="*/ 2178232 h 4356463"/>
                <a:gd name="connsiteX9" fmla="*/ 2178232 w 4356462"/>
                <a:gd name="connsiteY9" fmla="*/ 0 h 4356463"/>
                <a:gd name="connsiteX10" fmla="*/ 2178232 w 4356462"/>
                <a:gd name="connsiteY10" fmla="*/ 0 h 435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6462" h="4356463">
                  <a:moveTo>
                    <a:pt x="2178232" y="121013"/>
                  </a:moveTo>
                  <a:cubicBezTo>
                    <a:pt x="3312727" y="121013"/>
                    <a:pt x="4235450" y="1043736"/>
                    <a:pt x="4235450" y="2178232"/>
                  </a:cubicBezTo>
                  <a:cubicBezTo>
                    <a:pt x="4235450" y="3312727"/>
                    <a:pt x="3312727" y="4235451"/>
                    <a:pt x="2178232" y="4235451"/>
                  </a:cubicBezTo>
                  <a:cubicBezTo>
                    <a:pt x="1043736" y="4235451"/>
                    <a:pt x="121013" y="3312727"/>
                    <a:pt x="121013" y="2178232"/>
                  </a:cubicBezTo>
                  <a:cubicBezTo>
                    <a:pt x="121013" y="1043736"/>
                    <a:pt x="1043736" y="121013"/>
                    <a:pt x="2178232" y="121013"/>
                  </a:cubicBezTo>
                  <a:moveTo>
                    <a:pt x="2178232" y="0"/>
                  </a:moveTo>
                  <a:cubicBezTo>
                    <a:pt x="975364" y="0"/>
                    <a:pt x="0" y="975364"/>
                    <a:pt x="0" y="2178232"/>
                  </a:cubicBezTo>
                  <a:cubicBezTo>
                    <a:pt x="0" y="3381100"/>
                    <a:pt x="975364" y="4356463"/>
                    <a:pt x="2178232" y="4356463"/>
                  </a:cubicBezTo>
                  <a:cubicBezTo>
                    <a:pt x="3381100" y="4356463"/>
                    <a:pt x="4356463" y="3381100"/>
                    <a:pt x="4356463" y="2178232"/>
                  </a:cubicBezTo>
                  <a:cubicBezTo>
                    <a:pt x="4356463" y="975364"/>
                    <a:pt x="3381100" y="0"/>
                    <a:pt x="2178232" y="0"/>
                  </a:cubicBezTo>
                  <a:lnTo>
                    <a:pt x="2178232" y="0"/>
                  </a:lnTo>
                  <a:close/>
                </a:path>
              </a:pathLst>
            </a:custGeom>
            <a:solidFill>
              <a:srgbClr val="FFFFFF"/>
            </a:solidFill>
            <a:ln w="302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4600" y="98085"/>
              <a:ext cx="3122131" cy="2367011"/>
            </a:xfrm>
            <a:custGeom>
              <a:avLst/>
              <a:gdLst>
                <a:gd name="connsiteX0" fmla="*/ 80 w 3122131"/>
                <a:gd name="connsiteY0" fmla="*/ 92 h 2367011"/>
                <a:gd name="connsiteX1" fmla="*/ 3122212 w 3122131"/>
                <a:gd name="connsiteY1" fmla="*/ 92 h 2367011"/>
                <a:gd name="connsiteX2" fmla="*/ 3122212 w 3122131"/>
                <a:gd name="connsiteY2" fmla="*/ 2367104 h 2367011"/>
                <a:gd name="connsiteX3" fmla="*/ 80 w 3122131"/>
                <a:gd name="connsiteY3" fmla="*/ 2367104 h 23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2131" h="2367011">
                  <a:moveTo>
                    <a:pt x="80" y="92"/>
                  </a:moveTo>
                  <a:lnTo>
                    <a:pt x="3122212" y="92"/>
                  </a:lnTo>
                  <a:lnTo>
                    <a:pt x="3122212" y="2367104"/>
                  </a:lnTo>
                  <a:lnTo>
                    <a:pt x="80" y="2367104"/>
                  </a:lnTo>
                  <a:close/>
                </a:path>
              </a:pathLst>
            </a:custGeom>
          </p:spPr>
        </p:pic>
      </p:grpSp>
      <p:pic>
        <p:nvPicPr>
          <p:cNvPr id="4" name="图片 3">
            <a:hlinkClick r:id="rId5" action="ppaction://hlinkfile"/>
            <a:extLst>
              <a:ext uri="{FF2B5EF4-FFF2-40B4-BE49-F238E27FC236}">
                <a16:creationId xmlns:a16="http://schemas.microsoft.com/office/drawing/2014/main" id="{AFA61053-1B02-CCAD-3411-D4D678399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42" y="760551"/>
            <a:ext cx="7750641" cy="5801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41" name="组合 40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23588" y="2094341"/>
                <a:ext cx="3013058" cy="549637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数据库设计</a:t>
                </a: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任意多边形: 形状 42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7FDC10-1FD4-2828-A080-A7230573D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089394"/>
            <a:ext cx="10237805" cy="5193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70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41" name="组合 40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23588" y="2094341"/>
                <a:ext cx="3013058" cy="549637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sz="2400" dirty="0">
                    <a:solidFill>
                      <a:schemeClr val="bg1"/>
                    </a:solidFill>
                    <a:effectLst/>
                    <a:latin typeface="华文行楷" panose="02010800040101010101" pitchFamily="2" charset="-122"/>
                    <a:ea typeface="华文行楷" panose="02010800040101010101" pitchFamily="2" charset="-122"/>
                    <a:cs typeface="Arial" panose="020B0604020202020204" pitchFamily="34" charset="0"/>
                  </a:rPr>
                  <a:t>常用技术选型</a:t>
                </a:r>
                <a:endParaRPr lang="zh-CN" altLang="en-US" sz="2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任意多边形: 形状 42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8E84CD-2256-F79C-EEB2-DB6CFDCE9BC8}"/>
              </a:ext>
            </a:extLst>
          </p:cNvPr>
          <p:cNvSpPr txBox="1"/>
          <p:nvPr/>
        </p:nvSpPr>
        <p:spPr>
          <a:xfrm>
            <a:off x="1716088" y="1674674"/>
            <a:ext cx="9357296" cy="3891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前后端分离，分布式架构，具体微服务均采用了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MVC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的</a:t>
            </a: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设计思想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前端框架：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Vue</a:t>
            </a:r>
            <a:br>
              <a:rPr lang="zh-CN" altLang="en-US" dirty="0"/>
            </a:br>
            <a:r>
              <a:rPr lang="zh-CN" altLang="en-US" dirty="0"/>
              <a:t>后端框架与中间件选择：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-apple-system"/>
              </a:rPr>
              <a:t>SpringCloud+SpringBoot+MybatisPlus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；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-apple-system"/>
              </a:rPr>
              <a:t>nacos</a:t>
            </a: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，</a:t>
            </a:r>
            <a:r>
              <a:rPr lang="en-US" altLang="zh-CN" dirty="0" err="1">
                <a:solidFill>
                  <a:srgbClr val="40485B"/>
                </a:solidFill>
                <a:latin typeface="-apple-system"/>
              </a:rPr>
              <a:t>redis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数据库连接池：</a:t>
            </a:r>
            <a:r>
              <a:rPr lang="en-US" altLang="zh-CN" dirty="0">
                <a:solidFill>
                  <a:srgbClr val="40485B"/>
                </a:solidFill>
                <a:latin typeface="-apple-system"/>
              </a:rPr>
              <a:t>Druid</a:t>
            </a:r>
          </a:p>
          <a:p>
            <a:pPr>
              <a:lnSpc>
                <a:spcPct val="20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网页请求：</a:t>
            </a:r>
            <a:r>
              <a:rPr lang="en-US" altLang="zh-CN" dirty="0">
                <a:solidFill>
                  <a:srgbClr val="40485B"/>
                </a:solidFill>
                <a:latin typeface="-apple-system"/>
              </a:rPr>
              <a:t>V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ue 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-apple-system"/>
              </a:rPr>
              <a:t>axios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日志：</a:t>
            </a:r>
            <a:r>
              <a:rPr lang="en-US" altLang="zh-CN" dirty="0" err="1">
                <a:solidFill>
                  <a:srgbClr val="40485B"/>
                </a:solidFill>
                <a:latin typeface="-apple-system"/>
              </a:rPr>
              <a:t>SpringBoot</a:t>
            </a: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内置日志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其他说明：使用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-apple-system"/>
              </a:rPr>
              <a:t>redis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实现了微服务的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session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共享与订单管理服务的缓存处理（高并发场景）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34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41" name="组合 40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23588" y="2094341"/>
                <a:ext cx="3013058" cy="549637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编码规范定义</a:t>
                </a: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任意多边形: 形状 42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0AD620B-47B9-45CC-806F-E904FFF4F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360" y="1864179"/>
            <a:ext cx="7916380" cy="1867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6D70E19-CF78-43B0-9183-9B857CEAC515}"/>
              </a:ext>
            </a:extLst>
          </p:cNvPr>
          <p:cNvSpPr txBox="1"/>
          <p:nvPr/>
        </p:nvSpPr>
        <p:spPr>
          <a:xfrm>
            <a:off x="1896370" y="1231754"/>
            <a:ext cx="25308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dist"/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AA63DC-9C3C-4B39-ACAF-40C2B178A720}"/>
              </a:ext>
            </a:extLst>
          </p:cNvPr>
          <p:cNvSpPr txBox="1"/>
          <p:nvPr/>
        </p:nvSpPr>
        <p:spPr>
          <a:xfrm>
            <a:off x="1896369" y="4060240"/>
            <a:ext cx="2530803" cy="400110"/>
          </a:xfrm>
          <a:prstGeom prst="rect">
            <a:avLst/>
          </a:prstGeom>
          <a:solidFill>
            <a:srgbClr val="80BFFF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工具类的编写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B730F8-886C-4A33-8FBF-8BCBBC14BD73}"/>
              </a:ext>
            </a:extLst>
          </p:cNvPr>
          <p:cNvSpPr txBox="1"/>
          <p:nvPr/>
        </p:nvSpPr>
        <p:spPr>
          <a:xfrm>
            <a:off x="1045974" y="4694198"/>
            <a:ext cx="9417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			</a:t>
            </a:r>
            <a:r>
              <a:rPr lang="zh-CN" altLang="en-US" sz="2000" dirty="0">
                <a:latin typeface="Cambria" panose="02040503050406030204" pitchFamily="18" charset="0"/>
                <a:ea typeface="华文行楷" panose="02010800040101010101" pitchFamily="2" charset="-122"/>
                <a:cs typeface="Arial" panose="020B0604020202020204" pitchFamily="34" charset="0"/>
              </a:rPr>
              <a:t>字符加密等多次使用的工具写入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utils</a:t>
            </a:r>
            <a:r>
              <a:rPr lang="zh-CN" altLang="en-US" sz="2000" dirty="0">
                <a:latin typeface="Cambria" panose="02040503050406030204" pitchFamily="18" charset="0"/>
                <a:ea typeface="华文行楷" panose="02010800040101010101" pitchFamily="2" charset="-122"/>
                <a:cs typeface="Arial" panose="020B0604020202020204" pitchFamily="34" charset="0"/>
              </a:rPr>
              <a:t>工具类包中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4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41" name="组合 40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23588" y="2094341"/>
                <a:ext cx="3013058" cy="474769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产品展示</a:t>
                </a: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任意多边形: 形状 42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9" name="文本框 18"/>
          <p:cNvSpPr txBox="1"/>
          <p:nvPr/>
        </p:nvSpPr>
        <p:spPr>
          <a:xfrm>
            <a:off x="3270250" y="2357565"/>
            <a:ext cx="565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页面</a:t>
            </a:r>
            <a:r>
              <a:rPr lang="en-US" altLang="zh-CN" sz="7200" dirty="0">
                <a:solidFill>
                  <a:schemeClr val="tx1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 </a:t>
            </a:r>
            <a:r>
              <a:rPr lang="zh-CN" altLang="en-US" sz="7200" dirty="0">
                <a:solidFill>
                  <a:schemeClr val="tx1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展示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38228" y="263197"/>
            <a:ext cx="4603774" cy="644400"/>
            <a:chOff x="1362455" y="176024"/>
            <a:chExt cx="3488945" cy="644400"/>
          </a:xfrm>
        </p:grpSpPr>
        <p:grpSp>
          <p:nvGrpSpPr>
            <p:cNvPr id="41" name="组合 40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23588" y="2094341"/>
                <a:ext cx="3013058" cy="476353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页面展示（前端展示页）</a:t>
                </a: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任意多边形: 形状 42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7" name="文本框 16"/>
          <p:cNvSpPr txBox="1"/>
          <p:nvPr/>
        </p:nvSpPr>
        <p:spPr>
          <a:xfrm>
            <a:off x="5542002" y="6339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登录页面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B0F9E1-1A75-50AA-494E-D643E8667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380" y="1147619"/>
            <a:ext cx="10143744" cy="54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7278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38228" y="263197"/>
            <a:ext cx="4045252" cy="644400"/>
            <a:chOff x="1362455" y="176024"/>
            <a:chExt cx="3488945" cy="644400"/>
          </a:xfrm>
        </p:grpSpPr>
        <p:grpSp>
          <p:nvGrpSpPr>
            <p:cNvPr id="41" name="组合 40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6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23588" y="2094341"/>
                <a:ext cx="3013058" cy="476353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页面展示（后端接口页）</a:t>
                </a: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任意多边形: 形状 42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B9FA79-C4B4-2348-95AB-A27764776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379" y="3398517"/>
            <a:ext cx="15241" cy="60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F5D41E-59B4-641B-9A96-1116D957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487" y="1001238"/>
            <a:ext cx="9713406" cy="5271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6701" y="2239972"/>
            <a:ext cx="56545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264CDF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THANK YOU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2586105" y="1195914"/>
            <a:ext cx="101370" cy="1330760"/>
            <a:chOff x="508216" y="2820579"/>
            <a:chExt cx="196770" cy="2583143"/>
          </a:xfrm>
          <a:solidFill>
            <a:srgbClr val="264CDF"/>
          </a:solidFill>
        </p:grpSpPr>
        <p:sp>
          <p:nvSpPr>
            <p:cNvPr id="15" name="椭圆 14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727873" y="1422242"/>
            <a:ext cx="3931620" cy="739934"/>
            <a:chOff x="4727873" y="1422242"/>
            <a:chExt cx="3931620" cy="739934"/>
          </a:xfrm>
        </p:grpSpPr>
        <p:sp>
          <p:nvSpPr>
            <p:cNvPr id="11" name="Rounded Rectangle 23"/>
            <p:cNvSpPr/>
            <p:nvPr/>
          </p:nvSpPr>
          <p:spPr>
            <a:xfrm>
              <a:off x="4750383" y="1503274"/>
              <a:ext cx="3909110" cy="643894"/>
            </a:xfrm>
            <a:prstGeom prst="roundRect">
              <a:avLst>
                <a:gd name="adj" fmla="val 50000"/>
              </a:avLst>
            </a:prstGeom>
            <a:solidFill>
              <a:srgbClr val="80B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727873" y="1422242"/>
              <a:ext cx="739934" cy="739934"/>
              <a:chOff x="4758353" y="1422242"/>
              <a:chExt cx="739934" cy="739934"/>
            </a:xfrm>
          </p:grpSpPr>
          <p:sp>
            <p:nvSpPr>
              <p:cNvPr id="12" name="Oval 24"/>
              <p:cNvSpPr/>
              <p:nvPr/>
            </p:nvSpPr>
            <p:spPr>
              <a:xfrm>
                <a:off x="4758353" y="1422242"/>
                <a:ext cx="739934" cy="739934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493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Rectangle 25"/>
              <p:cNvSpPr/>
              <p:nvPr/>
            </p:nvSpPr>
            <p:spPr>
              <a:xfrm flipH="1">
                <a:off x="4903013" y="1576766"/>
                <a:ext cx="45061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14400"/>
                <a:r>
                  <a:rPr lang="en-US" altLang="zh-CN" sz="2800" b="1" dirty="0">
                    <a:solidFill>
                      <a:srgbClr val="264CDF"/>
                    </a:solidFill>
                    <a:cs typeface="+mn-ea"/>
                    <a:sym typeface="+mn-lt"/>
                  </a:rPr>
                  <a:t>1</a:t>
                </a:r>
                <a:endParaRPr lang="en-US" sz="2800" b="1" dirty="0">
                  <a:solidFill>
                    <a:srgbClr val="264CD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564881" y="1625166"/>
              <a:ext cx="2854445" cy="398780"/>
            </a:xfrm>
            <a:prstGeom prst="rect">
              <a:avLst/>
            </a:prstGeom>
            <a:solidFill>
              <a:srgbClr val="80BFFF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小组介绍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160819" y="824101"/>
            <a:ext cx="4097209" cy="5012074"/>
            <a:chOff x="3160819" y="824101"/>
            <a:chExt cx="4097209" cy="5012074"/>
          </a:xfrm>
        </p:grpSpPr>
        <p:sp>
          <p:nvSpPr>
            <p:cNvPr id="4" name="Graphic 2774"/>
            <p:cNvSpPr/>
            <p:nvPr/>
          </p:nvSpPr>
          <p:spPr>
            <a:xfrm flipH="1">
              <a:off x="3160819" y="824101"/>
              <a:ext cx="4097209" cy="5012074"/>
            </a:xfrm>
            <a:custGeom>
              <a:avLst/>
              <a:gdLst>
                <a:gd name="connsiteX0" fmla="*/ 0 w 7258050"/>
                <a:gd name="connsiteY0" fmla="*/ 4352925 h 4343400"/>
                <a:gd name="connsiteX1" fmla="*/ 2524125 w 7258050"/>
                <a:gd name="connsiteY1" fmla="*/ 3067050 h 4343400"/>
                <a:gd name="connsiteX2" fmla="*/ 3933825 w 7258050"/>
                <a:gd name="connsiteY2" fmla="*/ 2286000 h 4343400"/>
                <a:gd name="connsiteX3" fmla="*/ 4343400 w 7258050"/>
                <a:gd name="connsiteY3" fmla="*/ 2381250 h 4343400"/>
                <a:gd name="connsiteX4" fmla="*/ 4905375 w 7258050"/>
                <a:gd name="connsiteY4" fmla="*/ 2028825 h 4343400"/>
                <a:gd name="connsiteX5" fmla="*/ 5657850 w 7258050"/>
                <a:gd name="connsiteY5" fmla="*/ 1343025 h 4343400"/>
                <a:gd name="connsiteX6" fmla="*/ 6010275 w 7258050"/>
                <a:gd name="connsiteY6" fmla="*/ 1409700 h 4343400"/>
                <a:gd name="connsiteX7" fmla="*/ 7258050 w 7258050"/>
                <a:gd name="connsiteY7" fmla="*/ 0 h 4343400"/>
                <a:gd name="connsiteX0-1" fmla="*/ 0 w 7632944"/>
                <a:gd name="connsiteY0-2" fmla="*/ 4531153 h 4531153"/>
                <a:gd name="connsiteX1-3" fmla="*/ 2899019 w 7632944"/>
                <a:gd name="connsiteY1-4" fmla="*/ 3067050 h 4531153"/>
                <a:gd name="connsiteX2-5" fmla="*/ 4308719 w 7632944"/>
                <a:gd name="connsiteY2-6" fmla="*/ 2286000 h 4531153"/>
                <a:gd name="connsiteX3-7" fmla="*/ 4718294 w 7632944"/>
                <a:gd name="connsiteY3-8" fmla="*/ 2381250 h 4531153"/>
                <a:gd name="connsiteX4-9" fmla="*/ 5280269 w 7632944"/>
                <a:gd name="connsiteY4-10" fmla="*/ 2028825 h 4531153"/>
                <a:gd name="connsiteX5-11" fmla="*/ 6032744 w 7632944"/>
                <a:gd name="connsiteY5-12" fmla="*/ 1343025 h 4531153"/>
                <a:gd name="connsiteX6-13" fmla="*/ 6385169 w 7632944"/>
                <a:gd name="connsiteY6-14" fmla="*/ 1409700 h 4531153"/>
                <a:gd name="connsiteX7-15" fmla="*/ 7632944 w 7632944"/>
                <a:gd name="connsiteY7-16" fmla="*/ 0 h 4531153"/>
                <a:gd name="connsiteX0-17" fmla="*/ 0 w 5502400"/>
                <a:gd name="connsiteY0-18" fmla="*/ 4730159 h 4730159"/>
                <a:gd name="connsiteX1-19" fmla="*/ 768475 w 5502400"/>
                <a:gd name="connsiteY1-20" fmla="*/ 3067050 h 4730159"/>
                <a:gd name="connsiteX2-21" fmla="*/ 2178175 w 5502400"/>
                <a:gd name="connsiteY2-22" fmla="*/ 2286000 h 4730159"/>
                <a:gd name="connsiteX3-23" fmla="*/ 2587750 w 5502400"/>
                <a:gd name="connsiteY3-24" fmla="*/ 2381250 h 4730159"/>
                <a:gd name="connsiteX4-25" fmla="*/ 3149725 w 5502400"/>
                <a:gd name="connsiteY4-26" fmla="*/ 2028825 h 4730159"/>
                <a:gd name="connsiteX5-27" fmla="*/ 3902200 w 5502400"/>
                <a:gd name="connsiteY5-28" fmla="*/ 1343025 h 4730159"/>
                <a:gd name="connsiteX6-29" fmla="*/ 4254625 w 5502400"/>
                <a:gd name="connsiteY6-30" fmla="*/ 1409700 h 4730159"/>
                <a:gd name="connsiteX7-31" fmla="*/ 5502400 w 5502400"/>
                <a:gd name="connsiteY7-32" fmla="*/ 0 h 4730159"/>
                <a:gd name="connsiteX0-33" fmla="*/ 0 w 5502400"/>
                <a:gd name="connsiteY0-34" fmla="*/ 4730159 h 4730159"/>
                <a:gd name="connsiteX1-35" fmla="*/ 1306965 w 5502400"/>
                <a:gd name="connsiteY1-36" fmla="*/ 3945022 h 4730159"/>
                <a:gd name="connsiteX2-37" fmla="*/ 2178175 w 5502400"/>
                <a:gd name="connsiteY2-38" fmla="*/ 2286000 h 4730159"/>
                <a:gd name="connsiteX3-39" fmla="*/ 2587750 w 5502400"/>
                <a:gd name="connsiteY3-40" fmla="*/ 2381250 h 4730159"/>
                <a:gd name="connsiteX4-41" fmla="*/ 3149725 w 5502400"/>
                <a:gd name="connsiteY4-42" fmla="*/ 2028825 h 4730159"/>
                <a:gd name="connsiteX5-43" fmla="*/ 3902200 w 5502400"/>
                <a:gd name="connsiteY5-44" fmla="*/ 1343025 h 4730159"/>
                <a:gd name="connsiteX6-45" fmla="*/ 4254625 w 5502400"/>
                <a:gd name="connsiteY6-46" fmla="*/ 1409700 h 4730159"/>
                <a:gd name="connsiteX7-47" fmla="*/ 5502400 w 5502400"/>
                <a:gd name="connsiteY7-48" fmla="*/ 0 h 4730159"/>
                <a:gd name="connsiteX0-49" fmla="*/ 0 w 5502400"/>
                <a:gd name="connsiteY0-50" fmla="*/ 4730159 h 4730159"/>
                <a:gd name="connsiteX1-51" fmla="*/ 1306965 w 5502400"/>
                <a:gd name="connsiteY1-52" fmla="*/ 3945022 h 4730159"/>
                <a:gd name="connsiteX2-53" fmla="*/ 2505951 w 5502400"/>
                <a:gd name="connsiteY2-54" fmla="*/ 2625482 h 4730159"/>
                <a:gd name="connsiteX3-55" fmla="*/ 2587750 w 5502400"/>
                <a:gd name="connsiteY3-56" fmla="*/ 2381250 h 4730159"/>
                <a:gd name="connsiteX4-57" fmla="*/ 3149725 w 5502400"/>
                <a:gd name="connsiteY4-58" fmla="*/ 2028825 h 4730159"/>
                <a:gd name="connsiteX5-59" fmla="*/ 3902200 w 5502400"/>
                <a:gd name="connsiteY5-60" fmla="*/ 1343025 h 4730159"/>
                <a:gd name="connsiteX6-61" fmla="*/ 4254625 w 5502400"/>
                <a:gd name="connsiteY6-62" fmla="*/ 1409700 h 4730159"/>
                <a:gd name="connsiteX7-63" fmla="*/ 5502400 w 5502400"/>
                <a:gd name="connsiteY7-64" fmla="*/ 0 h 4730159"/>
                <a:gd name="connsiteX0-65" fmla="*/ 0 w 5502400"/>
                <a:gd name="connsiteY0-66" fmla="*/ 4730159 h 4730159"/>
                <a:gd name="connsiteX1-67" fmla="*/ 1306965 w 5502400"/>
                <a:gd name="connsiteY1-68" fmla="*/ 3945022 h 4730159"/>
                <a:gd name="connsiteX2-69" fmla="*/ 2505951 w 5502400"/>
                <a:gd name="connsiteY2-70" fmla="*/ 2625482 h 4730159"/>
                <a:gd name="connsiteX3-71" fmla="*/ 2587750 w 5502400"/>
                <a:gd name="connsiteY3-72" fmla="*/ 2381250 h 4730159"/>
                <a:gd name="connsiteX4-73" fmla="*/ 3512620 w 5502400"/>
                <a:gd name="connsiteY4-74" fmla="*/ 2157595 h 4730159"/>
                <a:gd name="connsiteX5-75" fmla="*/ 3902200 w 5502400"/>
                <a:gd name="connsiteY5-76" fmla="*/ 1343025 h 4730159"/>
                <a:gd name="connsiteX6-77" fmla="*/ 4254625 w 5502400"/>
                <a:gd name="connsiteY6-78" fmla="*/ 1409700 h 4730159"/>
                <a:gd name="connsiteX7-79" fmla="*/ 5502400 w 5502400"/>
                <a:gd name="connsiteY7-80" fmla="*/ 0 h 4730159"/>
                <a:gd name="connsiteX0-81" fmla="*/ 0 w 5502400"/>
                <a:gd name="connsiteY0-82" fmla="*/ 4730159 h 4730159"/>
                <a:gd name="connsiteX1-83" fmla="*/ 1306965 w 5502400"/>
                <a:gd name="connsiteY1-84" fmla="*/ 3945022 h 4730159"/>
                <a:gd name="connsiteX2-85" fmla="*/ 2505951 w 5502400"/>
                <a:gd name="connsiteY2-86" fmla="*/ 2625482 h 4730159"/>
                <a:gd name="connsiteX3-87" fmla="*/ 2587750 w 5502400"/>
                <a:gd name="connsiteY3-88" fmla="*/ 2381250 h 4730159"/>
                <a:gd name="connsiteX4-89" fmla="*/ 3512620 w 5502400"/>
                <a:gd name="connsiteY4-90" fmla="*/ 2157595 h 4730159"/>
                <a:gd name="connsiteX5-91" fmla="*/ 3902200 w 5502400"/>
                <a:gd name="connsiteY5-92" fmla="*/ 1343025 h 4730159"/>
                <a:gd name="connsiteX6-93" fmla="*/ 4816527 w 5502400"/>
                <a:gd name="connsiteY6-94" fmla="*/ 882918 h 4730159"/>
                <a:gd name="connsiteX7-95" fmla="*/ 5502400 w 5502400"/>
                <a:gd name="connsiteY7-96" fmla="*/ 0 h 4730159"/>
                <a:gd name="connsiteX0-97" fmla="*/ 0 w 5502400"/>
                <a:gd name="connsiteY0-98" fmla="*/ 4730159 h 4730159"/>
                <a:gd name="connsiteX1-99" fmla="*/ 1306965 w 5502400"/>
                <a:gd name="connsiteY1-100" fmla="*/ 3945022 h 4730159"/>
                <a:gd name="connsiteX2-101" fmla="*/ 2505951 w 5502400"/>
                <a:gd name="connsiteY2-102" fmla="*/ 2625482 h 4730159"/>
                <a:gd name="connsiteX3-103" fmla="*/ 2587750 w 5502400"/>
                <a:gd name="connsiteY3-104" fmla="*/ 2381250 h 4730159"/>
                <a:gd name="connsiteX4-105" fmla="*/ 3512620 w 5502400"/>
                <a:gd name="connsiteY4-106" fmla="*/ 2157595 h 4730159"/>
                <a:gd name="connsiteX5-107" fmla="*/ 4335333 w 5502400"/>
                <a:gd name="connsiteY5-108" fmla="*/ 886480 h 4730159"/>
                <a:gd name="connsiteX6-109" fmla="*/ 4816527 w 5502400"/>
                <a:gd name="connsiteY6-110" fmla="*/ 882918 h 4730159"/>
                <a:gd name="connsiteX7-111" fmla="*/ 5502400 w 5502400"/>
                <a:gd name="connsiteY7-112" fmla="*/ 0 h 4730159"/>
                <a:gd name="connsiteX0-113" fmla="*/ 0 w 5502400"/>
                <a:gd name="connsiteY0-114" fmla="*/ 4730159 h 4730159"/>
                <a:gd name="connsiteX1-115" fmla="*/ 1306965 w 5502400"/>
                <a:gd name="connsiteY1-116" fmla="*/ 3945022 h 4730159"/>
                <a:gd name="connsiteX2-117" fmla="*/ 2505951 w 5502400"/>
                <a:gd name="connsiteY2-118" fmla="*/ 2625482 h 4730159"/>
                <a:gd name="connsiteX3-119" fmla="*/ 2587750 w 5502400"/>
                <a:gd name="connsiteY3-120" fmla="*/ 2381250 h 4730159"/>
                <a:gd name="connsiteX4-121" fmla="*/ 3617977 w 5502400"/>
                <a:gd name="connsiteY4-122" fmla="*/ 2344895 h 4730159"/>
                <a:gd name="connsiteX5-123" fmla="*/ 4335333 w 5502400"/>
                <a:gd name="connsiteY5-124" fmla="*/ 886480 h 4730159"/>
                <a:gd name="connsiteX6-125" fmla="*/ 4816527 w 5502400"/>
                <a:gd name="connsiteY6-126" fmla="*/ 882918 h 4730159"/>
                <a:gd name="connsiteX7-127" fmla="*/ 5502400 w 5502400"/>
                <a:gd name="connsiteY7-128" fmla="*/ 0 h 4730159"/>
                <a:gd name="connsiteX0-129" fmla="*/ 0 w 5502400"/>
                <a:gd name="connsiteY0-130" fmla="*/ 4730159 h 4730159"/>
                <a:gd name="connsiteX1-131" fmla="*/ 1306965 w 5502400"/>
                <a:gd name="connsiteY1-132" fmla="*/ 3945022 h 4730159"/>
                <a:gd name="connsiteX2-133" fmla="*/ 2505951 w 5502400"/>
                <a:gd name="connsiteY2-134" fmla="*/ 2625482 h 4730159"/>
                <a:gd name="connsiteX3-135" fmla="*/ 3184771 w 5502400"/>
                <a:gd name="connsiteY3-136" fmla="*/ 2568551 h 4730159"/>
                <a:gd name="connsiteX4-137" fmla="*/ 3617977 w 5502400"/>
                <a:gd name="connsiteY4-138" fmla="*/ 2344895 h 4730159"/>
                <a:gd name="connsiteX5-139" fmla="*/ 4335333 w 5502400"/>
                <a:gd name="connsiteY5-140" fmla="*/ 886480 h 4730159"/>
                <a:gd name="connsiteX6-141" fmla="*/ 4816527 w 5502400"/>
                <a:gd name="connsiteY6-142" fmla="*/ 882918 h 4730159"/>
                <a:gd name="connsiteX7-143" fmla="*/ 5502400 w 5502400"/>
                <a:gd name="connsiteY7-144" fmla="*/ 0 h 4730159"/>
                <a:gd name="connsiteX0-145" fmla="*/ 0 w 5502400"/>
                <a:gd name="connsiteY0-146" fmla="*/ 4730159 h 4730159"/>
                <a:gd name="connsiteX1-147" fmla="*/ 1306965 w 5502400"/>
                <a:gd name="connsiteY1-148" fmla="*/ 3945022 h 4730159"/>
                <a:gd name="connsiteX2-149" fmla="*/ 2974203 w 5502400"/>
                <a:gd name="connsiteY2-150" fmla="*/ 3046908 h 4730159"/>
                <a:gd name="connsiteX3-151" fmla="*/ 3184771 w 5502400"/>
                <a:gd name="connsiteY3-152" fmla="*/ 2568551 h 4730159"/>
                <a:gd name="connsiteX4-153" fmla="*/ 3617977 w 5502400"/>
                <a:gd name="connsiteY4-154" fmla="*/ 2344895 h 4730159"/>
                <a:gd name="connsiteX5-155" fmla="*/ 4335333 w 5502400"/>
                <a:gd name="connsiteY5-156" fmla="*/ 886480 h 4730159"/>
                <a:gd name="connsiteX6-157" fmla="*/ 4816527 w 5502400"/>
                <a:gd name="connsiteY6-158" fmla="*/ 882918 h 4730159"/>
                <a:gd name="connsiteX7-159" fmla="*/ 5502400 w 5502400"/>
                <a:gd name="connsiteY7-160" fmla="*/ 0 h 4730159"/>
                <a:gd name="connsiteX0-161" fmla="*/ 0 w 5502400"/>
                <a:gd name="connsiteY0-162" fmla="*/ 4730159 h 4730159"/>
                <a:gd name="connsiteX1-163" fmla="*/ 2196643 w 5502400"/>
                <a:gd name="connsiteY1-164" fmla="*/ 4003554 h 4730159"/>
                <a:gd name="connsiteX2-165" fmla="*/ 2974203 w 5502400"/>
                <a:gd name="connsiteY2-166" fmla="*/ 3046908 h 4730159"/>
                <a:gd name="connsiteX3-167" fmla="*/ 3184771 w 5502400"/>
                <a:gd name="connsiteY3-168" fmla="*/ 2568551 h 4730159"/>
                <a:gd name="connsiteX4-169" fmla="*/ 3617977 w 5502400"/>
                <a:gd name="connsiteY4-170" fmla="*/ 2344895 h 4730159"/>
                <a:gd name="connsiteX5-171" fmla="*/ 4335333 w 5502400"/>
                <a:gd name="connsiteY5-172" fmla="*/ 886480 h 4730159"/>
                <a:gd name="connsiteX6-173" fmla="*/ 4816527 w 5502400"/>
                <a:gd name="connsiteY6-174" fmla="*/ 882918 h 4730159"/>
                <a:gd name="connsiteX7-175" fmla="*/ 5502400 w 5502400"/>
                <a:gd name="connsiteY7-176" fmla="*/ 0 h 4730159"/>
                <a:gd name="connsiteX0-177" fmla="*/ 0 w 5291686"/>
                <a:gd name="connsiteY0-178" fmla="*/ 4823809 h 4823809"/>
                <a:gd name="connsiteX1-179" fmla="*/ 1985929 w 5291686"/>
                <a:gd name="connsiteY1-180" fmla="*/ 4003554 h 4823809"/>
                <a:gd name="connsiteX2-181" fmla="*/ 2763489 w 5291686"/>
                <a:gd name="connsiteY2-182" fmla="*/ 3046908 h 4823809"/>
                <a:gd name="connsiteX3-183" fmla="*/ 2974057 w 5291686"/>
                <a:gd name="connsiteY3-184" fmla="*/ 2568551 h 4823809"/>
                <a:gd name="connsiteX4-185" fmla="*/ 3407263 w 5291686"/>
                <a:gd name="connsiteY4-186" fmla="*/ 2344895 h 4823809"/>
                <a:gd name="connsiteX5-187" fmla="*/ 4124619 w 5291686"/>
                <a:gd name="connsiteY5-188" fmla="*/ 886480 h 4823809"/>
                <a:gd name="connsiteX6-189" fmla="*/ 4605813 w 5291686"/>
                <a:gd name="connsiteY6-190" fmla="*/ 882918 h 4823809"/>
                <a:gd name="connsiteX7-191" fmla="*/ 5291686 w 5291686"/>
                <a:gd name="connsiteY7-192" fmla="*/ 0 h 4823809"/>
                <a:gd name="connsiteX0-193" fmla="*/ 0 w 5198036"/>
                <a:gd name="connsiteY0-194" fmla="*/ 4812103 h 4812103"/>
                <a:gd name="connsiteX1-195" fmla="*/ 1985929 w 5198036"/>
                <a:gd name="connsiteY1-196" fmla="*/ 3991848 h 4812103"/>
                <a:gd name="connsiteX2-197" fmla="*/ 2763489 w 5198036"/>
                <a:gd name="connsiteY2-198" fmla="*/ 3035202 h 4812103"/>
                <a:gd name="connsiteX3-199" fmla="*/ 2974057 w 5198036"/>
                <a:gd name="connsiteY3-200" fmla="*/ 2556845 h 4812103"/>
                <a:gd name="connsiteX4-201" fmla="*/ 3407263 w 5198036"/>
                <a:gd name="connsiteY4-202" fmla="*/ 2333189 h 4812103"/>
                <a:gd name="connsiteX5-203" fmla="*/ 4124619 w 5198036"/>
                <a:gd name="connsiteY5-204" fmla="*/ 874774 h 4812103"/>
                <a:gd name="connsiteX6-205" fmla="*/ 4605813 w 5198036"/>
                <a:gd name="connsiteY6-206" fmla="*/ 871212 h 4812103"/>
                <a:gd name="connsiteX7-207" fmla="*/ 5198036 w 5198036"/>
                <a:gd name="connsiteY7-208" fmla="*/ 0 h 4812103"/>
                <a:gd name="connsiteX0-209" fmla="*/ 0 w 5198036"/>
                <a:gd name="connsiteY0-210" fmla="*/ 4812103 h 4812103"/>
                <a:gd name="connsiteX1-211" fmla="*/ 1985929 w 5198036"/>
                <a:gd name="connsiteY1-212" fmla="*/ 3991848 h 4812103"/>
                <a:gd name="connsiteX2-213" fmla="*/ 2763489 w 5198036"/>
                <a:gd name="connsiteY2-214" fmla="*/ 3035202 h 4812103"/>
                <a:gd name="connsiteX3-215" fmla="*/ 2974057 w 5198036"/>
                <a:gd name="connsiteY3-216" fmla="*/ 2556845 h 4812103"/>
                <a:gd name="connsiteX4-217" fmla="*/ 3711627 w 5198036"/>
                <a:gd name="connsiteY4-218" fmla="*/ 2169301 h 4812103"/>
                <a:gd name="connsiteX5-219" fmla="*/ 4124619 w 5198036"/>
                <a:gd name="connsiteY5-220" fmla="*/ 874774 h 4812103"/>
                <a:gd name="connsiteX6-221" fmla="*/ 4605813 w 5198036"/>
                <a:gd name="connsiteY6-222" fmla="*/ 871212 h 4812103"/>
                <a:gd name="connsiteX7-223" fmla="*/ 5198036 w 5198036"/>
                <a:gd name="connsiteY7-224" fmla="*/ 0 h 4812103"/>
                <a:gd name="connsiteX0-225" fmla="*/ 0 w 5198036"/>
                <a:gd name="connsiteY0-226" fmla="*/ 4812103 h 4812103"/>
                <a:gd name="connsiteX1-227" fmla="*/ 1985929 w 5198036"/>
                <a:gd name="connsiteY1-228" fmla="*/ 3991848 h 4812103"/>
                <a:gd name="connsiteX2-229" fmla="*/ 2763489 w 5198036"/>
                <a:gd name="connsiteY2-230" fmla="*/ 3035202 h 4812103"/>
                <a:gd name="connsiteX3-231" fmla="*/ 3126238 w 5198036"/>
                <a:gd name="connsiteY3-232" fmla="*/ 2369544 h 4812103"/>
                <a:gd name="connsiteX4-233" fmla="*/ 3711627 w 5198036"/>
                <a:gd name="connsiteY4-234" fmla="*/ 2169301 h 4812103"/>
                <a:gd name="connsiteX5-235" fmla="*/ 4124619 w 5198036"/>
                <a:gd name="connsiteY5-236" fmla="*/ 874774 h 4812103"/>
                <a:gd name="connsiteX6-237" fmla="*/ 4605813 w 5198036"/>
                <a:gd name="connsiteY6-238" fmla="*/ 871212 h 4812103"/>
                <a:gd name="connsiteX7-239" fmla="*/ 5198036 w 5198036"/>
                <a:gd name="connsiteY7-240" fmla="*/ 0 h 4812103"/>
                <a:gd name="connsiteX0-241" fmla="*/ 0 w 5198036"/>
                <a:gd name="connsiteY0-242" fmla="*/ 4812103 h 4812103"/>
                <a:gd name="connsiteX1-243" fmla="*/ 1985929 w 5198036"/>
                <a:gd name="connsiteY1-244" fmla="*/ 3991848 h 4812103"/>
                <a:gd name="connsiteX2-245" fmla="*/ 2950789 w 5198036"/>
                <a:gd name="connsiteY2-246" fmla="*/ 3082027 h 4812103"/>
                <a:gd name="connsiteX3-247" fmla="*/ 3126238 w 5198036"/>
                <a:gd name="connsiteY3-248" fmla="*/ 2369544 h 4812103"/>
                <a:gd name="connsiteX4-249" fmla="*/ 3711627 w 5198036"/>
                <a:gd name="connsiteY4-250" fmla="*/ 2169301 h 4812103"/>
                <a:gd name="connsiteX5-251" fmla="*/ 4124619 w 5198036"/>
                <a:gd name="connsiteY5-252" fmla="*/ 874774 h 4812103"/>
                <a:gd name="connsiteX6-253" fmla="*/ 4605813 w 5198036"/>
                <a:gd name="connsiteY6-254" fmla="*/ 871212 h 4812103"/>
                <a:gd name="connsiteX7-255" fmla="*/ 5198036 w 5198036"/>
                <a:gd name="connsiteY7-256" fmla="*/ 0 h 4812103"/>
                <a:gd name="connsiteX0-257" fmla="*/ 0 w 5198036"/>
                <a:gd name="connsiteY0-258" fmla="*/ 4812103 h 4812103"/>
                <a:gd name="connsiteX1-259" fmla="*/ 2220055 w 5198036"/>
                <a:gd name="connsiteY1-260" fmla="*/ 3968436 h 4812103"/>
                <a:gd name="connsiteX2-261" fmla="*/ 2950789 w 5198036"/>
                <a:gd name="connsiteY2-262" fmla="*/ 3082027 h 4812103"/>
                <a:gd name="connsiteX3-263" fmla="*/ 3126238 w 5198036"/>
                <a:gd name="connsiteY3-264" fmla="*/ 2369544 h 4812103"/>
                <a:gd name="connsiteX4-265" fmla="*/ 3711627 w 5198036"/>
                <a:gd name="connsiteY4-266" fmla="*/ 2169301 h 4812103"/>
                <a:gd name="connsiteX5-267" fmla="*/ 4124619 w 5198036"/>
                <a:gd name="connsiteY5-268" fmla="*/ 874774 h 4812103"/>
                <a:gd name="connsiteX6-269" fmla="*/ 4605813 w 5198036"/>
                <a:gd name="connsiteY6-270" fmla="*/ 871212 h 4812103"/>
                <a:gd name="connsiteX7-271" fmla="*/ 5198036 w 5198036"/>
                <a:gd name="connsiteY7-272" fmla="*/ 0 h 4812103"/>
                <a:gd name="connsiteX0-273" fmla="*/ 0 w 4390302"/>
                <a:gd name="connsiteY0-274" fmla="*/ 4800397 h 4800397"/>
                <a:gd name="connsiteX1-275" fmla="*/ 1412321 w 4390302"/>
                <a:gd name="connsiteY1-276" fmla="*/ 3968436 h 4800397"/>
                <a:gd name="connsiteX2-277" fmla="*/ 2143055 w 4390302"/>
                <a:gd name="connsiteY2-278" fmla="*/ 3082027 h 4800397"/>
                <a:gd name="connsiteX3-279" fmla="*/ 2318504 w 4390302"/>
                <a:gd name="connsiteY3-280" fmla="*/ 2369544 h 4800397"/>
                <a:gd name="connsiteX4-281" fmla="*/ 2903893 w 4390302"/>
                <a:gd name="connsiteY4-282" fmla="*/ 2169301 h 4800397"/>
                <a:gd name="connsiteX5-283" fmla="*/ 3316885 w 4390302"/>
                <a:gd name="connsiteY5-284" fmla="*/ 874774 h 4800397"/>
                <a:gd name="connsiteX6-285" fmla="*/ 3798079 w 4390302"/>
                <a:gd name="connsiteY6-286" fmla="*/ 871212 h 4800397"/>
                <a:gd name="connsiteX7-287" fmla="*/ 4390302 w 4390302"/>
                <a:gd name="connsiteY7-288" fmla="*/ 0 h 4800397"/>
                <a:gd name="connsiteX0-289" fmla="*/ 0 w 4390302"/>
                <a:gd name="connsiteY0-290" fmla="*/ 4800397 h 4800397"/>
                <a:gd name="connsiteX1-291" fmla="*/ 1412321 w 4390302"/>
                <a:gd name="connsiteY1-292" fmla="*/ 3968436 h 4800397"/>
                <a:gd name="connsiteX2-293" fmla="*/ 2143055 w 4390302"/>
                <a:gd name="connsiteY2-294" fmla="*/ 3082027 h 4800397"/>
                <a:gd name="connsiteX3-295" fmla="*/ 2295091 w 4390302"/>
                <a:gd name="connsiteY3-296" fmla="*/ 2217362 h 4800397"/>
                <a:gd name="connsiteX4-297" fmla="*/ 2903893 w 4390302"/>
                <a:gd name="connsiteY4-298" fmla="*/ 2169301 h 4800397"/>
                <a:gd name="connsiteX5-299" fmla="*/ 3316885 w 4390302"/>
                <a:gd name="connsiteY5-300" fmla="*/ 874774 h 4800397"/>
                <a:gd name="connsiteX6-301" fmla="*/ 3798079 w 4390302"/>
                <a:gd name="connsiteY6-302" fmla="*/ 871212 h 4800397"/>
                <a:gd name="connsiteX7-303" fmla="*/ 4390302 w 4390302"/>
                <a:gd name="connsiteY7-304" fmla="*/ 0 h 4800397"/>
                <a:gd name="connsiteX0-305" fmla="*/ 0 w 4390302"/>
                <a:gd name="connsiteY0-306" fmla="*/ 4800397 h 4800397"/>
                <a:gd name="connsiteX1-307" fmla="*/ 1084545 w 4390302"/>
                <a:gd name="connsiteY1-308" fmla="*/ 3710898 h 4800397"/>
                <a:gd name="connsiteX2-309" fmla="*/ 2143055 w 4390302"/>
                <a:gd name="connsiteY2-310" fmla="*/ 3082027 h 4800397"/>
                <a:gd name="connsiteX3-311" fmla="*/ 2295091 w 4390302"/>
                <a:gd name="connsiteY3-312" fmla="*/ 2217362 h 4800397"/>
                <a:gd name="connsiteX4-313" fmla="*/ 2903893 w 4390302"/>
                <a:gd name="connsiteY4-314" fmla="*/ 2169301 h 4800397"/>
                <a:gd name="connsiteX5-315" fmla="*/ 3316885 w 4390302"/>
                <a:gd name="connsiteY5-316" fmla="*/ 874774 h 4800397"/>
                <a:gd name="connsiteX6-317" fmla="*/ 3798079 w 4390302"/>
                <a:gd name="connsiteY6-318" fmla="*/ 871212 h 4800397"/>
                <a:gd name="connsiteX7-319" fmla="*/ 4390302 w 4390302"/>
                <a:gd name="connsiteY7-320" fmla="*/ 0 h 4800397"/>
                <a:gd name="connsiteX0-321" fmla="*/ 0 w 4390302"/>
                <a:gd name="connsiteY0-322" fmla="*/ 4800397 h 4800397"/>
                <a:gd name="connsiteX1-323" fmla="*/ 1084545 w 4390302"/>
                <a:gd name="connsiteY1-324" fmla="*/ 3710898 h 4800397"/>
                <a:gd name="connsiteX2-325" fmla="*/ 2143055 w 4390302"/>
                <a:gd name="connsiteY2-326" fmla="*/ 3082027 h 4800397"/>
                <a:gd name="connsiteX3-327" fmla="*/ 2356549 w 4390302"/>
                <a:gd name="connsiteY3-328" fmla="*/ 2524652 h 4800397"/>
                <a:gd name="connsiteX4-329" fmla="*/ 2903893 w 4390302"/>
                <a:gd name="connsiteY4-330" fmla="*/ 2169301 h 4800397"/>
                <a:gd name="connsiteX5-331" fmla="*/ 3316885 w 4390302"/>
                <a:gd name="connsiteY5-332" fmla="*/ 874774 h 4800397"/>
                <a:gd name="connsiteX6-333" fmla="*/ 3798079 w 4390302"/>
                <a:gd name="connsiteY6-334" fmla="*/ 871212 h 4800397"/>
                <a:gd name="connsiteX7-335" fmla="*/ 4390302 w 4390302"/>
                <a:gd name="connsiteY7-336" fmla="*/ 0 h 4800397"/>
                <a:gd name="connsiteX0-337" fmla="*/ 1213 w 3305757"/>
                <a:gd name="connsiteY0-338" fmla="*/ 4042415 h 4042415"/>
                <a:gd name="connsiteX1-339" fmla="*/ 0 w 3305757"/>
                <a:gd name="connsiteY1-340" fmla="*/ 3710898 h 4042415"/>
                <a:gd name="connsiteX2-341" fmla="*/ 1058510 w 3305757"/>
                <a:gd name="connsiteY2-342" fmla="*/ 3082027 h 4042415"/>
                <a:gd name="connsiteX3-343" fmla="*/ 1272004 w 3305757"/>
                <a:gd name="connsiteY3-344" fmla="*/ 2524652 h 4042415"/>
                <a:gd name="connsiteX4-345" fmla="*/ 1819348 w 3305757"/>
                <a:gd name="connsiteY4-346" fmla="*/ 2169301 h 4042415"/>
                <a:gd name="connsiteX5-347" fmla="*/ 2232340 w 3305757"/>
                <a:gd name="connsiteY5-348" fmla="*/ 874774 h 4042415"/>
                <a:gd name="connsiteX6-349" fmla="*/ 2713534 w 3305757"/>
                <a:gd name="connsiteY6-350" fmla="*/ 871212 h 4042415"/>
                <a:gd name="connsiteX7-351" fmla="*/ 3305757 w 3305757"/>
                <a:gd name="connsiteY7-352" fmla="*/ 0 h 4042415"/>
                <a:gd name="connsiteX0-353" fmla="*/ 1 w 3304545"/>
                <a:gd name="connsiteY0-354" fmla="*/ 4042415 h 4042415"/>
                <a:gd name="connsiteX1-355" fmla="*/ 336807 w 3304545"/>
                <a:gd name="connsiteY1-356" fmla="*/ 3485552 h 4042415"/>
                <a:gd name="connsiteX2-357" fmla="*/ 1057298 w 3304545"/>
                <a:gd name="connsiteY2-358" fmla="*/ 3082027 h 4042415"/>
                <a:gd name="connsiteX3-359" fmla="*/ 1270792 w 3304545"/>
                <a:gd name="connsiteY3-360" fmla="*/ 2524652 h 4042415"/>
                <a:gd name="connsiteX4-361" fmla="*/ 1818136 w 3304545"/>
                <a:gd name="connsiteY4-362" fmla="*/ 2169301 h 4042415"/>
                <a:gd name="connsiteX5-363" fmla="*/ 2231128 w 3304545"/>
                <a:gd name="connsiteY5-364" fmla="*/ 874774 h 4042415"/>
                <a:gd name="connsiteX6-365" fmla="*/ 2712322 w 3304545"/>
                <a:gd name="connsiteY6-366" fmla="*/ 871212 h 4042415"/>
                <a:gd name="connsiteX7-367" fmla="*/ 3304545 w 3304545"/>
                <a:gd name="connsiteY7-368" fmla="*/ 0 h 4042415"/>
                <a:gd name="connsiteX0-369" fmla="*/ 1 w 3304545"/>
                <a:gd name="connsiteY0-370" fmla="*/ 4042415 h 4042415"/>
                <a:gd name="connsiteX1-371" fmla="*/ 336807 w 3304545"/>
                <a:gd name="connsiteY1-372" fmla="*/ 3485552 h 4042415"/>
                <a:gd name="connsiteX2-373" fmla="*/ 1057298 w 3304545"/>
                <a:gd name="connsiteY2-374" fmla="*/ 3082027 h 4042415"/>
                <a:gd name="connsiteX3-375" fmla="*/ 1270792 w 3304545"/>
                <a:gd name="connsiteY3-376" fmla="*/ 2524652 h 4042415"/>
                <a:gd name="connsiteX4-377" fmla="*/ 1818136 w 3304545"/>
                <a:gd name="connsiteY4-378" fmla="*/ 2169301 h 4042415"/>
                <a:gd name="connsiteX5-379" fmla="*/ 2231128 w 3304545"/>
                <a:gd name="connsiteY5-380" fmla="*/ 874774 h 4042415"/>
                <a:gd name="connsiteX6-381" fmla="*/ 2927425 w 3304545"/>
                <a:gd name="connsiteY6-382" fmla="*/ 563922 h 4042415"/>
                <a:gd name="connsiteX7-383" fmla="*/ 3304545 w 3304545"/>
                <a:gd name="connsiteY7-384" fmla="*/ 0 h 4042415"/>
                <a:gd name="connsiteX0-385" fmla="*/ 1 w 3304545"/>
                <a:gd name="connsiteY0-386" fmla="*/ 4042415 h 4042415"/>
                <a:gd name="connsiteX1-387" fmla="*/ 613368 w 3304545"/>
                <a:gd name="connsiteY1-388" fmla="*/ 3680169 h 4042415"/>
                <a:gd name="connsiteX2-389" fmla="*/ 1057298 w 3304545"/>
                <a:gd name="connsiteY2-390" fmla="*/ 3082027 h 4042415"/>
                <a:gd name="connsiteX3-391" fmla="*/ 1270792 w 3304545"/>
                <a:gd name="connsiteY3-392" fmla="*/ 2524652 h 4042415"/>
                <a:gd name="connsiteX4-393" fmla="*/ 1818136 w 3304545"/>
                <a:gd name="connsiteY4-394" fmla="*/ 2169301 h 4042415"/>
                <a:gd name="connsiteX5-395" fmla="*/ 2231128 w 3304545"/>
                <a:gd name="connsiteY5-396" fmla="*/ 874774 h 4042415"/>
                <a:gd name="connsiteX6-397" fmla="*/ 2927425 w 3304545"/>
                <a:gd name="connsiteY6-398" fmla="*/ 563922 h 4042415"/>
                <a:gd name="connsiteX7-399" fmla="*/ 3304545 w 3304545"/>
                <a:gd name="connsiteY7-400" fmla="*/ 0 h 4042415"/>
                <a:gd name="connsiteX0-401" fmla="*/ 1 w 3304545"/>
                <a:gd name="connsiteY0-402" fmla="*/ 4042415 h 4042415"/>
                <a:gd name="connsiteX1-403" fmla="*/ 613368 w 3304545"/>
                <a:gd name="connsiteY1-404" fmla="*/ 3680169 h 4042415"/>
                <a:gd name="connsiteX2-405" fmla="*/ 1057298 w 3304545"/>
                <a:gd name="connsiteY2-406" fmla="*/ 3082027 h 4042415"/>
                <a:gd name="connsiteX3-407" fmla="*/ 1270792 w 3304545"/>
                <a:gd name="connsiteY3-408" fmla="*/ 2524652 h 4042415"/>
                <a:gd name="connsiteX4-409" fmla="*/ 1818136 w 3304545"/>
                <a:gd name="connsiteY4-410" fmla="*/ 2169301 h 4042415"/>
                <a:gd name="connsiteX5-411" fmla="*/ 2487203 w 3304545"/>
                <a:gd name="connsiteY5-412" fmla="*/ 956718 h 4042415"/>
                <a:gd name="connsiteX6-413" fmla="*/ 2927425 w 3304545"/>
                <a:gd name="connsiteY6-414" fmla="*/ 563922 h 4042415"/>
                <a:gd name="connsiteX7-415" fmla="*/ 3304545 w 3304545"/>
                <a:gd name="connsiteY7-416" fmla="*/ 0 h 4042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3304545" h="4042415">
                  <a:moveTo>
                    <a:pt x="1" y="4042415"/>
                  </a:moveTo>
                  <a:cubicBezTo>
                    <a:pt x="-403" y="3931909"/>
                    <a:pt x="613772" y="3790675"/>
                    <a:pt x="613368" y="3680169"/>
                  </a:cubicBezTo>
                  <a:lnTo>
                    <a:pt x="1057298" y="3082027"/>
                  </a:lnTo>
                  <a:lnTo>
                    <a:pt x="1270792" y="2524652"/>
                  </a:lnTo>
                  <a:lnTo>
                    <a:pt x="1818136" y="2169301"/>
                  </a:lnTo>
                  <a:lnTo>
                    <a:pt x="2487203" y="956718"/>
                  </a:lnTo>
                  <a:lnTo>
                    <a:pt x="2927425" y="563922"/>
                  </a:lnTo>
                  <a:lnTo>
                    <a:pt x="3304545" y="0"/>
                  </a:lnTo>
                </a:path>
              </a:pathLst>
            </a:custGeom>
            <a:noFill/>
            <a:ln w="25400" cap="rnd">
              <a:solidFill>
                <a:srgbClr val="532DB9"/>
              </a:solidFill>
              <a:prstDash val="solid"/>
              <a:round/>
              <a:tailEnd type="arrow"/>
            </a:ln>
          </p:spPr>
          <p:txBody>
            <a:bodyPr rtlCol="0" anchor="ctr"/>
            <a:lstStyle/>
            <a:p>
              <a:endParaRPr lang="en-ID">
                <a:cs typeface="+mn-ea"/>
                <a:sym typeface="+mn-lt"/>
              </a:endParaRPr>
            </a:p>
          </p:txBody>
        </p:sp>
        <p:sp>
          <p:nvSpPr>
            <p:cNvPr id="5" name="Oval 247"/>
            <p:cNvSpPr/>
            <p:nvPr/>
          </p:nvSpPr>
          <p:spPr>
            <a:xfrm flipH="1">
              <a:off x="3820061" y="1677154"/>
              <a:ext cx="303394" cy="303395"/>
            </a:xfrm>
            <a:prstGeom prst="ellipse">
              <a:avLst/>
            </a:prstGeom>
            <a:solidFill>
              <a:srgbClr val="264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 lang="en-ID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" name="Oval 261"/>
            <p:cNvSpPr/>
            <p:nvPr/>
          </p:nvSpPr>
          <p:spPr>
            <a:xfrm flipH="1">
              <a:off x="4595634" y="2893983"/>
              <a:ext cx="303394" cy="303395"/>
            </a:xfrm>
            <a:prstGeom prst="ellipse">
              <a:avLst/>
            </a:prstGeom>
            <a:solidFill>
              <a:srgbClr val="264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 lang="en-ID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" name="Oval 262"/>
            <p:cNvSpPr/>
            <p:nvPr/>
          </p:nvSpPr>
          <p:spPr>
            <a:xfrm flipH="1">
              <a:off x="5647817" y="4128762"/>
              <a:ext cx="303394" cy="303395"/>
            </a:xfrm>
            <a:prstGeom prst="ellipse">
              <a:avLst/>
            </a:prstGeom>
            <a:solidFill>
              <a:srgbClr val="264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 lang="en-ID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Oval 262"/>
          <p:cNvSpPr/>
          <p:nvPr/>
        </p:nvSpPr>
        <p:spPr>
          <a:xfrm flipH="1">
            <a:off x="6458308" y="5356990"/>
            <a:ext cx="303394" cy="303395"/>
          </a:xfrm>
          <a:prstGeom prst="ellipse">
            <a:avLst/>
          </a:prstGeom>
          <a:solidFill>
            <a:srgbClr val="264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55000" lnSpcReduction="20000"/>
          </a:bodyPr>
          <a:lstStyle/>
          <a:p>
            <a:pPr algn="ctr"/>
            <a:endParaRPr lang="en-ID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536373" y="2650194"/>
            <a:ext cx="3931620" cy="739934"/>
            <a:chOff x="5536373" y="2642702"/>
            <a:chExt cx="3931620" cy="739934"/>
          </a:xfrm>
        </p:grpSpPr>
        <p:sp>
          <p:nvSpPr>
            <p:cNvPr id="17" name="Rounded Rectangle 23"/>
            <p:cNvSpPr/>
            <p:nvPr/>
          </p:nvSpPr>
          <p:spPr>
            <a:xfrm>
              <a:off x="5558883" y="2723734"/>
              <a:ext cx="3909110" cy="643894"/>
            </a:xfrm>
            <a:prstGeom prst="roundRect">
              <a:avLst>
                <a:gd name="adj" fmla="val 50000"/>
              </a:avLst>
            </a:prstGeom>
            <a:solidFill>
              <a:srgbClr val="B3C9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536373" y="2642702"/>
              <a:ext cx="739934" cy="739934"/>
              <a:chOff x="5566853" y="2642702"/>
              <a:chExt cx="739934" cy="739934"/>
            </a:xfrm>
          </p:grpSpPr>
          <p:sp>
            <p:nvSpPr>
              <p:cNvPr id="18" name="Oval 24"/>
              <p:cNvSpPr/>
              <p:nvPr/>
            </p:nvSpPr>
            <p:spPr>
              <a:xfrm>
                <a:off x="5566853" y="2642702"/>
                <a:ext cx="739934" cy="73993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493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Rectangle 25"/>
              <p:cNvSpPr/>
              <p:nvPr/>
            </p:nvSpPr>
            <p:spPr>
              <a:xfrm flipH="1">
                <a:off x="5711513" y="2797226"/>
                <a:ext cx="450615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14400"/>
                <a:r>
                  <a:rPr lang="en-US" altLang="zh-CN" sz="2800" b="1" dirty="0">
                    <a:solidFill>
                      <a:srgbClr val="264CDF"/>
                    </a:solidFill>
                    <a:cs typeface="+mn-ea"/>
                    <a:sym typeface="+mn-lt"/>
                  </a:rPr>
                  <a:t>2</a:t>
                </a:r>
                <a:endParaRPr lang="en-US" sz="2800" b="1" dirty="0">
                  <a:solidFill>
                    <a:srgbClr val="264CD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6344806" y="2835466"/>
              <a:ext cx="28544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开发背景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49881" y="3878146"/>
            <a:ext cx="3924000" cy="739934"/>
            <a:chOff x="948114" y="1906354"/>
            <a:chExt cx="4142046" cy="781050"/>
          </a:xfrm>
        </p:grpSpPr>
        <p:sp>
          <p:nvSpPr>
            <p:cNvPr id="22" name="Rounded Rectangle 23"/>
            <p:cNvSpPr/>
            <p:nvPr/>
          </p:nvSpPr>
          <p:spPr>
            <a:xfrm>
              <a:off x="963832" y="1991889"/>
              <a:ext cx="4126328" cy="679673"/>
            </a:xfrm>
            <a:prstGeom prst="roundRect">
              <a:avLst>
                <a:gd name="adj" fmla="val 50000"/>
              </a:avLst>
            </a:prstGeom>
            <a:solidFill>
              <a:srgbClr val="80B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Oval 24"/>
            <p:cNvSpPr/>
            <p:nvPr/>
          </p:nvSpPr>
          <p:spPr>
            <a:xfrm>
              <a:off x="948114" y="1906354"/>
              <a:ext cx="781050" cy="78105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493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Rectangle 25"/>
            <p:cNvSpPr/>
            <p:nvPr/>
          </p:nvSpPr>
          <p:spPr>
            <a:xfrm flipH="1">
              <a:off x="1100812" y="2069464"/>
              <a:ext cx="475654" cy="4548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defTabSz="914400"/>
              <a:r>
                <a:rPr lang="en-US" altLang="zh-CN" sz="2800" b="1" dirty="0">
                  <a:solidFill>
                    <a:srgbClr val="264CDF"/>
                  </a:solidFill>
                  <a:cs typeface="+mn-ea"/>
                  <a:sym typeface="+mn-lt"/>
                </a:rPr>
                <a:t>3</a:t>
              </a:r>
              <a:endParaRPr lang="en-US" sz="2800" b="1" dirty="0">
                <a:solidFill>
                  <a:srgbClr val="264CDF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23589" y="2120554"/>
              <a:ext cx="3013058" cy="420939"/>
            </a:xfrm>
            <a:prstGeom prst="rect">
              <a:avLst/>
            </a:prstGeom>
            <a:solidFill>
              <a:srgbClr val="80BFFF"/>
            </a:solidFill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产品介绍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24547" y="5106098"/>
            <a:ext cx="3939240" cy="739934"/>
            <a:chOff x="7724547" y="5106098"/>
            <a:chExt cx="3939240" cy="739934"/>
          </a:xfrm>
        </p:grpSpPr>
        <p:sp>
          <p:nvSpPr>
            <p:cNvPr id="27" name="Rounded Rectangle 23"/>
            <p:cNvSpPr/>
            <p:nvPr/>
          </p:nvSpPr>
          <p:spPr>
            <a:xfrm>
              <a:off x="7754677" y="5187130"/>
              <a:ext cx="3909110" cy="643894"/>
            </a:xfrm>
            <a:prstGeom prst="roundRect">
              <a:avLst>
                <a:gd name="adj" fmla="val 50000"/>
              </a:avLst>
            </a:prstGeom>
            <a:solidFill>
              <a:srgbClr val="B3C9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724547" y="5106098"/>
              <a:ext cx="739934" cy="739934"/>
              <a:chOff x="7762647" y="5106098"/>
              <a:chExt cx="739934" cy="739934"/>
            </a:xfrm>
          </p:grpSpPr>
          <p:sp>
            <p:nvSpPr>
              <p:cNvPr id="28" name="Oval 24"/>
              <p:cNvSpPr/>
              <p:nvPr/>
            </p:nvSpPr>
            <p:spPr>
              <a:xfrm>
                <a:off x="7762647" y="5106098"/>
                <a:ext cx="739934" cy="739934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493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Rectangle 25"/>
              <p:cNvSpPr/>
              <p:nvPr/>
            </p:nvSpPr>
            <p:spPr>
              <a:xfrm flipH="1">
                <a:off x="7907307" y="5260622"/>
                <a:ext cx="45061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14400"/>
                <a:r>
                  <a:rPr lang="en-US" altLang="zh-CN" sz="2800" b="1" dirty="0">
                    <a:solidFill>
                      <a:srgbClr val="264CDF"/>
                    </a:solidFill>
                    <a:cs typeface="+mn-ea"/>
                    <a:sym typeface="+mn-lt"/>
                  </a:rPr>
                  <a:t>4</a:t>
                </a:r>
                <a:endParaRPr lang="en-US" sz="2800" b="1" dirty="0">
                  <a:solidFill>
                    <a:srgbClr val="264CD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8655107" y="5309298"/>
              <a:ext cx="2768600" cy="398780"/>
            </a:xfrm>
            <a:prstGeom prst="rect">
              <a:avLst/>
            </a:prstGeom>
            <a:solidFill>
              <a:srgbClr val="B3C9FE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产品展示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10187" y="1533120"/>
            <a:ext cx="101370" cy="1330760"/>
            <a:chOff x="508216" y="2820579"/>
            <a:chExt cx="196770" cy="2583143"/>
          </a:xfrm>
          <a:solidFill>
            <a:srgbClr val="264CDF"/>
          </a:solidFill>
        </p:grpSpPr>
        <p:sp>
          <p:nvSpPr>
            <p:cNvPr id="32" name="椭圆 31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264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8545" y="1533087"/>
            <a:ext cx="802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潮字社北冥简繁-闪" panose="02010604000000000000" charset="-122"/>
                <a:ea typeface="潮字社北冥简繁-闪" panose="02010604000000000000" charset="-122"/>
                <a:cs typeface="潮字社北冥简繁-闪" panose="02010604000000000000" charset="-122"/>
              </a:rPr>
              <a:t>目</a:t>
            </a:r>
            <a:endParaRPr lang="en-US" altLang="zh-CN" sz="4000" dirty="0">
              <a:latin typeface="潮字社北冥简繁-闪" panose="02010604000000000000" charset="-122"/>
              <a:ea typeface="潮字社北冥简繁-闪" panose="02010604000000000000" charset="-122"/>
              <a:cs typeface="潮字社北冥简繁-闪" panose="02010604000000000000" charset="-122"/>
            </a:endParaRPr>
          </a:p>
          <a:p>
            <a:r>
              <a:rPr lang="en-US" altLang="zh-CN" sz="4000" dirty="0">
                <a:latin typeface="潮字社北冥简繁-闪" panose="02010604000000000000" charset="-122"/>
                <a:ea typeface="潮字社北冥简繁-闪" panose="02010604000000000000" charset="-122"/>
                <a:cs typeface="潮字社北冥简繁-闪" panose="02010604000000000000" charset="-122"/>
              </a:rPr>
              <a:t>      </a:t>
            </a:r>
            <a:r>
              <a:rPr lang="zh-CN" altLang="en-US" sz="4000" dirty="0">
                <a:latin typeface="潮字社北冥简繁-闪" panose="02010604000000000000" charset="-122"/>
                <a:ea typeface="潮字社北冥简繁-闪" panose="02010604000000000000" charset="-122"/>
                <a:cs typeface="潮字社北冥简繁-闪" panose="02010604000000000000" charset="-122"/>
              </a:rPr>
              <a:t>录</a:t>
            </a: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447719" y="591916"/>
            <a:ext cx="826303" cy="826303"/>
            <a:chOff x="2070346" y="-925656"/>
            <a:chExt cx="4690413" cy="469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任意多边形: 形状 37"/>
            <p:cNvSpPr/>
            <p:nvPr/>
          </p:nvSpPr>
          <p:spPr>
            <a:xfrm rot="18900000">
              <a:off x="2070346" y="-925656"/>
              <a:ext cx="4690413" cy="4690413"/>
            </a:xfrm>
            <a:custGeom>
              <a:avLst/>
              <a:gdLst>
                <a:gd name="connsiteX0" fmla="*/ 4690413 w 4690413"/>
                <a:gd name="connsiteY0" fmla="*/ 2345207 h 4690413"/>
                <a:gd name="connsiteX1" fmla="*/ 2345207 w 4690413"/>
                <a:gd name="connsiteY1" fmla="*/ 4690413 h 4690413"/>
                <a:gd name="connsiteX2" fmla="*/ 0 w 4690413"/>
                <a:gd name="connsiteY2" fmla="*/ 2345207 h 4690413"/>
                <a:gd name="connsiteX3" fmla="*/ 2345207 w 4690413"/>
                <a:gd name="connsiteY3" fmla="*/ 0 h 4690413"/>
                <a:gd name="connsiteX4" fmla="*/ 4690413 w 4690413"/>
                <a:gd name="connsiteY4" fmla="*/ 2345207 h 469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0413" h="4690413">
                  <a:moveTo>
                    <a:pt x="4690413" y="2345207"/>
                  </a:moveTo>
                  <a:cubicBezTo>
                    <a:pt x="4690413" y="3640429"/>
                    <a:pt x="3640429" y="4690413"/>
                    <a:pt x="2345207" y="4690413"/>
                  </a:cubicBezTo>
                  <a:cubicBezTo>
                    <a:pt x="1049985" y="4690413"/>
                    <a:pt x="0" y="3640429"/>
                    <a:pt x="0" y="2345207"/>
                  </a:cubicBezTo>
                  <a:cubicBezTo>
                    <a:pt x="0" y="1049985"/>
                    <a:pt x="1049985" y="0"/>
                    <a:pt x="2345207" y="0"/>
                  </a:cubicBezTo>
                  <a:cubicBezTo>
                    <a:pt x="3640429" y="0"/>
                    <a:pt x="4690413" y="1049984"/>
                    <a:pt x="4690413" y="2345207"/>
                  </a:cubicBezTo>
                  <a:close/>
                </a:path>
              </a:pathLst>
            </a:custGeom>
            <a:solidFill>
              <a:srgbClr val="2170FF"/>
            </a:solidFill>
            <a:ln w="302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237320" y="-729266"/>
              <a:ext cx="4356462" cy="4356463"/>
            </a:xfrm>
            <a:custGeom>
              <a:avLst/>
              <a:gdLst>
                <a:gd name="connsiteX0" fmla="*/ 2178232 w 4356462"/>
                <a:gd name="connsiteY0" fmla="*/ 121013 h 4356463"/>
                <a:gd name="connsiteX1" fmla="*/ 4235450 w 4356462"/>
                <a:gd name="connsiteY1" fmla="*/ 2178232 h 4356463"/>
                <a:gd name="connsiteX2" fmla="*/ 2178232 w 4356462"/>
                <a:gd name="connsiteY2" fmla="*/ 4235451 h 4356463"/>
                <a:gd name="connsiteX3" fmla="*/ 121013 w 4356462"/>
                <a:gd name="connsiteY3" fmla="*/ 2178232 h 4356463"/>
                <a:gd name="connsiteX4" fmla="*/ 2178232 w 4356462"/>
                <a:gd name="connsiteY4" fmla="*/ 121013 h 4356463"/>
                <a:gd name="connsiteX5" fmla="*/ 2178232 w 4356462"/>
                <a:gd name="connsiteY5" fmla="*/ 0 h 4356463"/>
                <a:gd name="connsiteX6" fmla="*/ 0 w 4356462"/>
                <a:gd name="connsiteY6" fmla="*/ 2178232 h 4356463"/>
                <a:gd name="connsiteX7" fmla="*/ 2178232 w 4356462"/>
                <a:gd name="connsiteY7" fmla="*/ 4356463 h 4356463"/>
                <a:gd name="connsiteX8" fmla="*/ 4356463 w 4356462"/>
                <a:gd name="connsiteY8" fmla="*/ 2178232 h 4356463"/>
                <a:gd name="connsiteX9" fmla="*/ 2178232 w 4356462"/>
                <a:gd name="connsiteY9" fmla="*/ 0 h 4356463"/>
                <a:gd name="connsiteX10" fmla="*/ 2178232 w 4356462"/>
                <a:gd name="connsiteY10" fmla="*/ 0 h 435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6462" h="4356463">
                  <a:moveTo>
                    <a:pt x="2178232" y="121013"/>
                  </a:moveTo>
                  <a:cubicBezTo>
                    <a:pt x="3312727" y="121013"/>
                    <a:pt x="4235450" y="1043736"/>
                    <a:pt x="4235450" y="2178232"/>
                  </a:cubicBezTo>
                  <a:cubicBezTo>
                    <a:pt x="4235450" y="3312727"/>
                    <a:pt x="3312727" y="4235451"/>
                    <a:pt x="2178232" y="4235451"/>
                  </a:cubicBezTo>
                  <a:cubicBezTo>
                    <a:pt x="1043736" y="4235451"/>
                    <a:pt x="121013" y="3312727"/>
                    <a:pt x="121013" y="2178232"/>
                  </a:cubicBezTo>
                  <a:cubicBezTo>
                    <a:pt x="121013" y="1043736"/>
                    <a:pt x="1043736" y="121013"/>
                    <a:pt x="2178232" y="121013"/>
                  </a:cubicBezTo>
                  <a:moveTo>
                    <a:pt x="2178232" y="0"/>
                  </a:moveTo>
                  <a:cubicBezTo>
                    <a:pt x="975364" y="0"/>
                    <a:pt x="0" y="975364"/>
                    <a:pt x="0" y="2178232"/>
                  </a:cubicBezTo>
                  <a:cubicBezTo>
                    <a:pt x="0" y="3381100"/>
                    <a:pt x="975364" y="4356463"/>
                    <a:pt x="2178232" y="4356463"/>
                  </a:cubicBezTo>
                  <a:cubicBezTo>
                    <a:pt x="3381100" y="4356463"/>
                    <a:pt x="4356463" y="3381100"/>
                    <a:pt x="4356463" y="2178232"/>
                  </a:cubicBezTo>
                  <a:cubicBezTo>
                    <a:pt x="4356463" y="975364"/>
                    <a:pt x="3381100" y="0"/>
                    <a:pt x="2178232" y="0"/>
                  </a:cubicBezTo>
                  <a:lnTo>
                    <a:pt x="2178232" y="0"/>
                  </a:lnTo>
                  <a:close/>
                </a:path>
              </a:pathLst>
            </a:custGeom>
            <a:solidFill>
              <a:srgbClr val="FFFFFF"/>
            </a:solidFill>
            <a:ln w="302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4600" y="98085"/>
              <a:ext cx="3122131" cy="2367011"/>
            </a:xfrm>
            <a:custGeom>
              <a:avLst/>
              <a:gdLst>
                <a:gd name="connsiteX0" fmla="*/ 80 w 3122131"/>
                <a:gd name="connsiteY0" fmla="*/ 92 h 2367011"/>
                <a:gd name="connsiteX1" fmla="*/ 3122212 w 3122131"/>
                <a:gd name="connsiteY1" fmla="*/ 92 h 2367011"/>
                <a:gd name="connsiteX2" fmla="*/ 3122212 w 3122131"/>
                <a:gd name="connsiteY2" fmla="*/ 2367104 h 2367011"/>
                <a:gd name="connsiteX3" fmla="*/ 80 w 3122131"/>
                <a:gd name="connsiteY3" fmla="*/ 2367104 h 23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2131" h="2367011">
                  <a:moveTo>
                    <a:pt x="80" y="92"/>
                  </a:moveTo>
                  <a:lnTo>
                    <a:pt x="3122212" y="92"/>
                  </a:lnTo>
                  <a:lnTo>
                    <a:pt x="3122212" y="2367104"/>
                  </a:lnTo>
                  <a:lnTo>
                    <a:pt x="80" y="2367104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redondeado 14"/>
          <p:cNvSpPr/>
          <p:nvPr/>
        </p:nvSpPr>
        <p:spPr>
          <a:xfrm>
            <a:off x="938228" y="1344917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5" name="Straight Connector 28"/>
          <p:cNvCxnSpPr/>
          <p:nvPr/>
        </p:nvCxnSpPr>
        <p:spPr>
          <a:xfrm>
            <a:off x="1990203" y="5783640"/>
            <a:ext cx="919480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21650" y="509290"/>
            <a:ext cx="5274350" cy="5274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11452" y="2201987"/>
            <a:ext cx="4597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小组介绍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74780" y="3784493"/>
            <a:ext cx="3470744" cy="464986"/>
            <a:chOff x="6643590" y="3217003"/>
            <a:chExt cx="3470744" cy="464986"/>
          </a:xfrm>
        </p:grpSpPr>
        <p:sp>
          <p:nvSpPr>
            <p:cNvPr id="11" name="Rounded Rectangle 23"/>
            <p:cNvSpPr/>
            <p:nvPr/>
          </p:nvSpPr>
          <p:spPr>
            <a:xfrm>
              <a:off x="7029616" y="3217003"/>
              <a:ext cx="2760219" cy="464986"/>
            </a:xfrm>
            <a:prstGeom prst="roundRect">
              <a:avLst>
                <a:gd name="adj" fmla="val 50000"/>
              </a:avLst>
            </a:prstGeom>
            <a:solidFill>
              <a:srgbClr val="B3C9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2232" y="3280219"/>
              <a:ext cx="222543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PART ONE</a:t>
              </a:r>
            </a:p>
          </p:txBody>
        </p:sp>
        <p:sp>
          <p:nvSpPr>
            <p:cNvPr id="13" name="Oval 50"/>
            <p:cNvSpPr/>
            <p:nvPr/>
          </p:nvSpPr>
          <p:spPr>
            <a:xfrm>
              <a:off x="6643590" y="3419154"/>
              <a:ext cx="93860" cy="93860"/>
            </a:xfrm>
            <a:prstGeom prst="ellipse">
              <a:avLst/>
            </a:prstGeom>
            <a:solidFill>
              <a:srgbClr val="264CDF"/>
            </a:solidFill>
            <a:ln w="165100" cap="flat" cmpd="sng" algn="ctr">
              <a:solidFill>
                <a:srgbClr val="264CD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Oval 50"/>
            <p:cNvSpPr/>
            <p:nvPr/>
          </p:nvSpPr>
          <p:spPr>
            <a:xfrm>
              <a:off x="10020474" y="3419154"/>
              <a:ext cx="93860" cy="93860"/>
            </a:xfrm>
            <a:prstGeom prst="ellipse">
              <a:avLst/>
            </a:prstGeom>
            <a:solidFill>
              <a:srgbClr val="264CDF"/>
            </a:solidFill>
            <a:ln w="165100" cap="flat" cmpd="sng" algn="ctr">
              <a:solidFill>
                <a:srgbClr val="264CD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Google Shape;13;p2"/>
          <p:cNvSpPr/>
          <p:nvPr/>
        </p:nvSpPr>
        <p:spPr>
          <a:xfrm rot="12770">
            <a:off x="11114548" y="3154228"/>
            <a:ext cx="775571" cy="75045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 w="16192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20" name="Google Shape;13;p2"/>
          <p:cNvSpPr/>
          <p:nvPr/>
        </p:nvSpPr>
        <p:spPr>
          <a:xfrm rot="12770">
            <a:off x="5683979" y="968367"/>
            <a:ext cx="775571" cy="75045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 w="16192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ángulo redondeado 14"/>
          <p:cNvSpPr/>
          <p:nvPr/>
        </p:nvSpPr>
        <p:spPr>
          <a:xfrm>
            <a:off x="1136112" y="1817894"/>
            <a:ext cx="10523889" cy="445156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 w="57150">
            <a:solidFill>
              <a:schemeClr val="accent1">
                <a:shade val="50000"/>
              </a:schemeClr>
            </a:solidFill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17800" y="2664595"/>
            <a:ext cx="9354615" cy="1841288"/>
            <a:chOff x="1644816" y="2090121"/>
            <a:chExt cx="9700774" cy="1925699"/>
          </a:xfrm>
        </p:grpSpPr>
        <p:sp>
          <p:nvSpPr>
            <p:cNvPr id="38" name="文本框 37"/>
            <p:cNvSpPr txBox="1"/>
            <p:nvPr/>
          </p:nvSpPr>
          <p:spPr>
            <a:xfrm>
              <a:off x="3408403" y="3554740"/>
              <a:ext cx="6357360" cy="4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寇喆</a:t>
              </a:r>
              <a:r>
                <a:rPr lang="en-US" altLang="zh-CN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42009050222</a:t>
              </a:r>
              <a:r>
                <a: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、李鹏飞</a:t>
              </a:r>
              <a:r>
                <a:rPr lang="en-US" altLang="zh-CN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42009050224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644817" y="2090121"/>
              <a:ext cx="6431691" cy="532225"/>
              <a:chOff x="1644817" y="2090121"/>
              <a:chExt cx="6431691" cy="53222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2984850" y="2090121"/>
                <a:ext cx="5091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   </a:t>
                </a:r>
                <a:r>
                  <a:rPr lang="en-US" altLang="zh-CN" sz="24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  </a:t>
                </a:r>
                <a:r>
                  <a:rPr lang="zh-CN" altLang="en-US" sz="24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万鸿达 </a:t>
                </a:r>
                <a:r>
                  <a:rPr lang="en-US" altLang="zh-CN" sz="24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42016210104</a:t>
                </a:r>
                <a:endPara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42" name="Rounded Rectangle 23"/>
              <p:cNvSpPr/>
              <p:nvPr/>
            </p:nvSpPr>
            <p:spPr>
              <a:xfrm>
                <a:off x="1644817" y="2157360"/>
                <a:ext cx="1985563" cy="464986"/>
              </a:xfrm>
              <a:prstGeom prst="roundRect">
                <a:avLst>
                  <a:gd name="adj" fmla="val 50000"/>
                </a:avLst>
              </a:prstGeom>
              <a:solidFill>
                <a:srgbClr val="BD374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r>
                  <a:rPr lang="zh-CN" altLang="en-US" kern="0" dirty="0">
                    <a:solidFill>
                      <a:srgbClr val="FFFFFF"/>
                    </a:solidFill>
                    <a:cs typeface="+mn-ea"/>
                    <a:sym typeface="+mn-lt"/>
                  </a:rPr>
                  <a:t>任务提出者</a:t>
                </a:r>
                <a:endParaRPr lang="en-US" kern="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ounded Rectangle 23"/>
            <p:cNvSpPr/>
            <p:nvPr/>
          </p:nvSpPr>
          <p:spPr>
            <a:xfrm>
              <a:off x="1644816" y="3550834"/>
              <a:ext cx="1985562" cy="464986"/>
            </a:xfrm>
            <a:prstGeom prst="roundRect">
              <a:avLst>
                <a:gd name="adj" fmla="val 50000"/>
              </a:avLst>
            </a:prstGeom>
            <a:solidFill>
              <a:srgbClr val="D66E4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前端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UI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开发者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644816" y="2840226"/>
              <a:ext cx="9700774" cy="483829"/>
              <a:chOff x="1644816" y="2875622"/>
              <a:chExt cx="9700774" cy="483829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577549" y="2897786"/>
                <a:ext cx="77680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 陈永涛 </a:t>
                </a:r>
                <a:r>
                  <a:rPr lang="en-US" altLang="zh-CN" sz="24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42009050221  </a:t>
                </a:r>
                <a:endPara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48" name="Rounded Rectangle 23"/>
              <p:cNvSpPr/>
              <p:nvPr/>
            </p:nvSpPr>
            <p:spPr>
              <a:xfrm>
                <a:off x="1644816" y="2875622"/>
                <a:ext cx="1985563" cy="464986"/>
              </a:xfrm>
              <a:prstGeom prst="roundRect">
                <a:avLst>
                  <a:gd name="adj" fmla="val 50000"/>
                </a:avLst>
              </a:prstGeom>
              <a:solidFill>
                <a:srgbClr val="649EB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系统分析员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ïṣlïḋé"/>
          <p:cNvSpPr/>
          <p:nvPr/>
        </p:nvSpPr>
        <p:spPr>
          <a:xfrm>
            <a:off x="10105894" y="2211062"/>
            <a:ext cx="864096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r>
              <a:rPr lang="zh-CN">
                <a:cs typeface="+mn-ea"/>
                <a:sym typeface="+mn-lt"/>
              </a:rPr>
              <a:t>口号</a:t>
            </a:r>
          </a:p>
        </p:txBody>
      </p:sp>
      <p:sp>
        <p:nvSpPr>
          <p:cNvPr id="11" name="ïṣ1îḍe"/>
          <p:cNvSpPr/>
          <p:nvPr/>
        </p:nvSpPr>
        <p:spPr>
          <a:xfrm>
            <a:off x="10033886" y="2139054"/>
            <a:ext cx="1008112" cy="100811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41628" y="1953799"/>
            <a:ext cx="5898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+mj-lt"/>
                <a:ea typeface="华文新魏" panose="02010800040101010101" pitchFamily="2" charset="-122"/>
                <a:cs typeface="潮字社北冥简繁-闪" panose="02010604000000000000" charset="-122"/>
              </a:rPr>
              <a:t>项目成员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362455" y="612904"/>
            <a:ext cx="3488945" cy="644400"/>
            <a:chOff x="1362455" y="176024"/>
            <a:chExt cx="3488945" cy="644400"/>
          </a:xfrm>
        </p:grpSpPr>
        <p:grpSp>
          <p:nvGrpSpPr>
            <p:cNvPr id="16" name="组合 15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17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23588" y="2094341"/>
                <a:ext cx="3013058" cy="474769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小组介绍</a:t>
                </a:r>
              </a:p>
            </p:txBody>
          </p:sp>
        </p:grp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任意多边形: 形状 28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3" name="Rounded Rectangle 23">
            <a:extLst>
              <a:ext uri="{FF2B5EF4-FFF2-40B4-BE49-F238E27FC236}">
                <a16:creationId xmlns:a16="http://schemas.microsoft.com/office/drawing/2014/main" id="{E5CEDFAE-0727-B99A-29EE-ADDC17B6E757}"/>
              </a:ext>
            </a:extLst>
          </p:cNvPr>
          <p:cNvSpPr/>
          <p:nvPr/>
        </p:nvSpPr>
        <p:spPr>
          <a:xfrm>
            <a:off x="1417800" y="4698637"/>
            <a:ext cx="1877635" cy="44286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>
                <a:solidFill>
                  <a:srgbClr val="FFFFFF"/>
                </a:solidFill>
                <a:cs typeface="+mn-ea"/>
                <a:sym typeface="+mn-lt"/>
              </a:rPr>
              <a:t>后端</a:t>
            </a:r>
            <a:r>
              <a:rPr lang="en-US" altLang="zh-CN" kern="0" dirty="0" err="1">
                <a:solidFill>
                  <a:srgbClr val="FFFFFF"/>
                </a:solidFill>
                <a:cs typeface="+mn-ea"/>
                <a:sym typeface="+mn-lt"/>
              </a:rPr>
              <a:t>api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开发者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DF2E0-3724-BA02-D1C9-EC7620AC710B}"/>
              </a:ext>
            </a:extLst>
          </p:cNvPr>
          <p:cNvSpPr txBox="1"/>
          <p:nvPr/>
        </p:nvSpPr>
        <p:spPr>
          <a:xfrm>
            <a:off x="3419617" y="4683857"/>
            <a:ext cx="813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张嘉奇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42009050209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、史绪豪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4200905021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、凌寒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41601010406</a:t>
            </a:r>
          </a:p>
        </p:txBody>
      </p:sp>
      <p:sp>
        <p:nvSpPr>
          <p:cNvPr id="5" name="Rounded Rectangle 23">
            <a:extLst>
              <a:ext uri="{FF2B5EF4-FFF2-40B4-BE49-F238E27FC236}">
                <a16:creationId xmlns:a16="http://schemas.microsoft.com/office/drawing/2014/main" id="{DAB5DB54-0756-3053-40EB-BAA0F075E83E}"/>
              </a:ext>
            </a:extLst>
          </p:cNvPr>
          <p:cNvSpPr/>
          <p:nvPr/>
        </p:nvSpPr>
        <p:spPr>
          <a:xfrm>
            <a:off x="1385395" y="5307499"/>
            <a:ext cx="1877635" cy="44286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软件测试员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E7A4D3-A864-B470-3A3B-2272BCD0FB1F}"/>
              </a:ext>
            </a:extLst>
          </p:cNvPr>
          <p:cNvSpPr txBox="1"/>
          <p:nvPr/>
        </p:nvSpPr>
        <p:spPr>
          <a:xfrm>
            <a:off x="3373061" y="5252064"/>
            <a:ext cx="799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李欣宇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42002210512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ángulo redondeado 14"/>
          <p:cNvSpPr/>
          <p:nvPr/>
        </p:nvSpPr>
        <p:spPr>
          <a:xfrm>
            <a:off x="938228" y="1344917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28" name="Straight Connector 28"/>
          <p:cNvCxnSpPr/>
          <p:nvPr/>
        </p:nvCxnSpPr>
        <p:spPr>
          <a:xfrm>
            <a:off x="1990203" y="5783640"/>
            <a:ext cx="919480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21650" y="509290"/>
            <a:ext cx="5274350" cy="5274350"/>
          </a:xfrm>
          <a:prstGeom prst="rect">
            <a:avLst/>
          </a:prstGeom>
        </p:spPr>
      </p:pic>
      <p:sp>
        <p:nvSpPr>
          <p:cNvPr id="32" name="Google Shape;13;p2"/>
          <p:cNvSpPr/>
          <p:nvPr/>
        </p:nvSpPr>
        <p:spPr>
          <a:xfrm rot="12770">
            <a:off x="11114548" y="3154228"/>
            <a:ext cx="775571" cy="75045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 w="16192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3;p2"/>
          <p:cNvSpPr/>
          <p:nvPr/>
        </p:nvSpPr>
        <p:spPr>
          <a:xfrm rot="12770">
            <a:off x="5683979" y="968367"/>
            <a:ext cx="775571" cy="75045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 w="16192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36217" y="2215957"/>
            <a:ext cx="4597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/>
                </a:solidFill>
                <a:latin typeface="潮字社北冥简繁-闪" panose="02010604000000000000" charset="-122"/>
                <a:ea typeface="潮字社北冥简繁-闪" panose="02010604000000000000" charset="-122"/>
                <a:cs typeface="+mn-ea"/>
                <a:sym typeface="+mn-lt"/>
              </a:rPr>
              <a:t>开发背景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74780" y="3784493"/>
            <a:ext cx="3470744" cy="464986"/>
            <a:chOff x="6643590" y="3217003"/>
            <a:chExt cx="3470744" cy="464986"/>
          </a:xfrm>
        </p:grpSpPr>
        <p:sp>
          <p:nvSpPr>
            <p:cNvPr id="22" name="Rounded Rectangle 23"/>
            <p:cNvSpPr/>
            <p:nvPr/>
          </p:nvSpPr>
          <p:spPr>
            <a:xfrm>
              <a:off x="7029616" y="3217003"/>
              <a:ext cx="2760219" cy="464986"/>
            </a:xfrm>
            <a:prstGeom prst="roundRect">
              <a:avLst>
                <a:gd name="adj" fmla="val 50000"/>
              </a:avLst>
            </a:prstGeom>
            <a:solidFill>
              <a:srgbClr val="B3C9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72232" y="3280219"/>
              <a:ext cx="222543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潮字社北冥简繁-闪" panose="02010604000000000000" charset="-122"/>
                  <a:ea typeface="潮字社北冥简繁-闪" panose="02010604000000000000" charset="-122"/>
                  <a:cs typeface="+mn-ea"/>
                  <a:sym typeface="+mn-lt"/>
                </a:rPr>
                <a:t>PART TWO</a:t>
              </a:r>
            </a:p>
          </p:txBody>
        </p:sp>
        <p:sp>
          <p:nvSpPr>
            <p:cNvPr id="24" name="Oval 50"/>
            <p:cNvSpPr/>
            <p:nvPr/>
          </p:nvSpPr>
          <p:spPr>
            <a:xfrm>
              <a:off x="6643590" y="3419154"/>
              <a:ext cx="93860" cy="93860"/>
            </a:xfrm>
            <a:prstGeom prst="ellipse">
              <a:avLst/>
            </a:prstGeom>
            <a:solidFill>
              <a:srgbClr val="264CDF"/>
            </a:solidFill>
            <a:ln w="165100" cap="flat" cmpd="sng" algn="ctr">
              <a:solidFill>
                <a:srgbClr val="264CD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Oval 50"/>
            <p:cNvSpPr/>
            <p:nvPr/>
          </p:nvSpPr>
          <p:spPr>
            <a:xfrm>
              <a:off x="10020474" y="3419154"/>
              <a:ext cx="93860" cy="93860"/>
            </a:xfrm>
            <a:prstGeom prst="ellipse">
              <a:avLst/>
            </a:prstGeom>
            <a:solidFill>
              <a:srgbClr val="264CDF"/>
            </a:solidFill>
            <a:ln w="165100" cap="flat" cmpd="sng" algn="ctr">
              <a:solidFill>
                <a:srgbClr val="264CD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ángulo redondeado 14"/>
          <p:cNvSpPr/>
          <p:nvPr/>
        </p:nvSpPr>
        <p:spPr>
          <a:xfrm>
            <a:off x="1474913" y="1447072"/>
            <a:ext cx="9114430" cy="3490688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 w="57150">
            <a:solidFill>
              <a:schemeClr val="accent1">
                <a:shade val="50000"/>
              </a:schemeClr>
            </a:solidFill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某公司希望为其商品货物建立一个管理系统。消费者的每个订单可以有一种或多种商品。每个订单需要为其开具发票。消费者可以通过多种方式来支付，例如支票、信用卡或者现金。商品被分为几类，当商品货物低于库存警戒线需要从供应商订购时，工作人员需要提出一个采购订单。系统要跟踪记录公司买进、卖出的货物以及其他的费用。</a:t>
            </a:r>
            <a:endParaRPr lang="en-US" dirty="0"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16" name="组合 15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17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23588" y="2094341"/>
                <a:ext cx="3013058" cy="474769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需求分析</a:t>
                </a:r>
              </a:p>
            </p:txBody>
          </p:sp>
        </p:grp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任意多边形: 形状 28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25057" y="2929897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信息查询诸多不便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6013B13-7C0F-E4C5-4FDE-660F829BFC5A}"/>
              </a:ext>
            </a:extLst>
          </p:cNvPr>
          <p:cNvGrpSpPr/>
          <p:nvPr/>
        </p:nvGrpSpPr>
        <p:grpSpPr>
          <a:xfrm>
            <a:off x="0" y="0"/>
            <a:ext cx="12911328" cy="6858000"/>
            <a:chOff x="94362" y="1116787"/>
            <a:chExt cx="12919963" cy="6858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62" y="1116787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26C4AD23-A0DA-7936-631C-A080C0F08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325" y="1900121"/>
              <a:ext cx="12192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539A10C6-29A4-67CF-D6E1-F110C1DA8B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2432549"/>
                </p:ext>
              </p:extLst>
            </p:nvPr>
          </p:nvGraphicFramePr>
          <p:xfrm>
            <a:off x="1793297" y="2168168"/>
            <a:ext cx="9116501" cy="5400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8236830" imgH="5455716" progId="Visio.Drawing.15">
                    <p:embed/>
                  </p:oleObj>
                </mc:Choice>
                <mc:Fallback>
                  <p:oleObj name="Visio" r:id="rId4" imgW="8236830" imgH="5455716" progId="Visio.Drawing.15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3297" y="2168168"/>
                          <a:ext cx="9116501" cy="540045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/>
          <p:cNvGrpSpPr/>
          <p:nvPr/>
        </p:nvGrpSpPr>
        <p:grpSpPr>
          <a:xfrm>
            <a:off x="919940" y="263197"/>
            <a:ext cx="3488945" cy="644400"/>
            <a:chOff x="1362455" y="176024"/>
            <a:chExt cx="3488945" cy="644400"/>
          </a:xfrm>
        </p:grpSpPr>
        <p:grpSp>
          <p:nvGrpSpPr>
            <p:cNvPr id="33" name="组合 32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41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23588" y="2094341"/>
                <a:ext cx="3013058" cy="476353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主要业务</a:t>
                </a:r>
              </a:p>
            </p:txBody>
          </p:sp>
        </p:grp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任意多边形: 形状 34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ounded Rectangle 23"/>
          <p:cNvSpPr/>
          <p:nvPr/>
        </p:nvSpPr>
        <p:spPr>
          <a:xfrm>
            <a:off x="1302909" y="3868743"/>
            <a:ext cx="3465888" cy="570888"/>
          </a:xfrm>
          <a:prstGeom prst="roundRect">
            <a:avLst>
              <a:gd name="adj" fmla="val 50000"/>
            </a:avLst>
          </a:prstGeom>
          <a:solidFill>
            <a:srgbClr val="BFD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3" name="Rounded Rectangle 23"/>
          <p:cNvSpPr/>
          <p:nvPr/>
        </p:nvSpPr>
        <p:spPr>
          <a:xfrm>
            <a:off x="1302909" y="1818943"/>
            <a:ext cx="3465888" cy="57088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25057" y="1904997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登录管理服务</a:t>
            </a:r>
          </a:p>
        </p:txBody>
      </p:sp>
      <p:sp>
        <p:nvSpPr>
          <p:cNvPr id="55" name="Oval 24"/>
          <p:cNvSpPr/>
          <p:nvPr/>
        </p:nvSpPr>
        <p:spPr>
          <a:xfrm>
            <a:off x="1246827" y="1733792"/>
            <a:ext cx="656039" cy="656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1</a:t>
            </a:r>
          </a:p>
        </p:txBody>
      </p:sp>
      <p:sp>
        <p:nvSpPr>
          <p:cNvPr id="57" name="Rounded Rectangle 23"/>
          <p:cNvSpPr/>
          <p:nvPr/>
        </p:nvSpPr>
        <p:spPr>
          <a:xfrm>
            <a:off x="1302909" y="2843843"/>
            <a:ext cx="3465888" cy="570888"/>
          </a:xfrm>
          <a:prstGeom prst="roundRect">
            <a:avLst>
              <a:gd name="adj" fmla="val 50000"/>
            </a:avLst>
          </a:prstGeom>
          <a:solidFill>
            <a:srgbClr val="BFD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025057" y="2929897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用户管理服务</a:t>
            </a:r>
          </a:p>
        </p:txBody>
      </p:sp>
      <p:sp>
        <p:nvSpPr>
          <p:cNvPr id="60" name="Rounded Rectangle 23"/>
          <p:cNvSpPr/>
          <p:nvPr/>
        </p:nvSpPr>
        <p:spPr>
          <a:xfrm>
            <a:off x="1621221" y="3897282"/>
            <a:ext cx="3147576" cy="570888"/>
          </a:xfrm>
          <a:prstGeom prst="roundRect">
            <a:avLst>
              <a:gd name="adj" fmla="val 50000"/>
            </a:avLst>
          </a:prstGeom>
          <a:solidFill>
            <a:srgbClr val="3888E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dist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3" name="Rounded Rectangle 23"/>
          <p:cNvSpPr/>
          <p:nvPr/>
        </p:nvSpPr>
        <p:spPr>
          <a:xfrm>
            <a:off x="1302909" y="4893642"/>
            <a:ext cx="3465888" cy="570888"/>
          </a:xfrm>
          <a:prstGeom prst="roundRect">
            <a:avLst>
              <a:gd name="adj" fmla="val 50000"/>
            </a:avLst>
          </a:prstGeom>
          <a:solidFill>
            <a:srgbClr val="BFD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025057" y="4979696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订单管理服务</a:t>
            </a:r>
          </a:p>
        </p:txBody>
      </p:sp>
      <p:sp>
        <p:nvSpPr>
          <p:cNvPr id="65" name="Oval 24"/>
          <p:cNvSpPr/>
          <p:nvPr/>
        </p:nvSpPr>
        <p:spPr>
          <a:xfrm>
            <a:off x="1246827" y="2758692"/>
            <a:ext cx="656039" cy="656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2</a:t>
            </a:r>
          </a:p>
        </p:txBody>
      </p:sp>
      <p:sp>
        <p:nvSpPr>
          <p:cNvPr id="66" name="Oval 24"/>
          <p:cNvSpPr/>
          <p:nvPr/>
        </p:nvSpPr>
        <p:spPr>
          <a:xfrm>
            <a:off x="1246827" y="3783592"/>
            <a:ext cx="656039" cy="656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3</a:t>
            </a:r>
          </a:p>
        </p:txBody>
      </p:sp>
      <p:sp>
        <p:nvSpPr>
          <p:cNvPr id="67" name="Oval 24"/>
          <p:cNvSpPr/>
          <p:nvPr/>
        </p:nvSpPr>
        <p:spPr>
          <a:xfrm>
            <a:off x="1246827" y="4808491"/>
            <a:ext cx="656039" cy="656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4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24" name="组合 23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29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823588" y="2094341"/>
                <a:ext cx="3013058" cy="474769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潮字社北冥简繁-闪" panose="02010604000000000000" charset="-122"/>
                    <a:ea typeface="潮字社北冥简繁-闪" panose="02010604000000000000" charset="-122"/>
                    <a:cs typeface="+mn-ea"/>
                    <a:sym typeface="+mn-lt"/>
                  </a:rPr>
                  <a:t>微服务划分</a:t>
                </a:r>
              </a:p>
            </p:txBody>
          </p:sp>
        </p:grpSp>
        <p:grpSp>
          <p:nvGrpSpPr>
            <p:cNvPr id="25" name="组合 24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任意多边形: 形状 25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62B2D57-1419-292E-C167-31071466138A}"/>
              </a:ext>
            </a:extLst>
          </p:cNvPr>
          <p:cNvSpPr txBox="1"/>
          <p:nvPr/>
        </p:nvSpPr>
        <p:spPr>
          <a:xfrm>
            <a:off x="2015241" y="3997809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商品管理服务</a:t>
            </a:r>
          </a:p>
        </p:txBody>
      </p: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7F412BDD-1482-6A3E-C761-3E0A2F5FD58D}"/>
              </a:ext>
            </a:extLst>
          </p:cNvPr>
          <p:cNvSpPr/>
          <p:nvPr/>
        </p:nvSpPr>
        <p:spPr>
          <a:xfrm>
            <a:off x="7100795" y="1818943"/>
            <a:ext cx="3465888" cy="570888"/>
          </a:xfrm>
          <a:prstGeom prst="roundRect">
            <a:avLst>
              <a:gd name="adj" fmla="val 50000"/>
            </a:avLst>
          </a:prstGeom>
          <a:solidFill>
            <a:srgbClr val="BFD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Oval 24">
            <a:extLst>
              <a:ext uri="{FF2B5EF4-FFF2-40B4-BE49-F238E27FC236}">
                <a16:creationId xmlns:a16="http://schemas.microsoft.com/office/drawing/2014/main" id="{2D43FC08-15D0-B6AD-80F5-C46E488AFA7F}"/>
              </a:ext>
            </a:extLst>
          </p:cNvPr>
          <p:cNvSpPr/>
          <p:nvPr/>
        </p:nvSpPr>
        <p:spPr>
          <a:xfrm>
            <a:off x="6887858" y="1818944"/>
            <a:ext cx="656039" cy="570888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5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11C85C-2C28-4414-FF3E-F3E61C4B7B94}"/>
              </a:ext>
            </a:extLst>
          </p:cNvPr>
          <p:cNvSpPr txBox="1"/>
          <p:nvPr/>
        </p:nvSpPr>
        <p:spPr>
          <a:xfrm>
            <a:off x="7568337" y="1862421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发票管理服务</a:t>
            </a:r>
          </a:p>
        </p:txBody>
      </p:sp>
      <p:sp>
        <p:nvSpPr>
          <p:cNvPr id="9" name="Rounded Rectangle 23">
            <a:extLst>
              <a:ext uri="{FF2B5EF4-FFF2-40B4-BE49-F238E27FC236}">
                <a16:creationId xmlns:a16="http://schemas.microsoft.com/office/drawing/2014/main" id="{6828EFF4-493E-90B3-3315-5DA7B5115C19}"/>
              </a:ext>
            </a:extLst>
          </p:cNvPr>
          <p:cNvSpPr/>
          <p:nvPr/>
        </p:nvSpPr>
        <p:spPr>
          <a:xfrm>
            <a:off x="7215877" y="2925033"/>
            <a:ext cx="3350806" cy="57088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550C107A-4F39-9250-87BF-820EB8DF2FDE}"/>
              </a:ext>
            </a:extLst>
          </p:cNvPr>
          <p:cNvSpPr/>
          <p:nvPr/>
        </p:nvSpPr>
        <p:spPr>
          <a:xfrm>
            <a:off x="6916898" y="2843843"/>
            <a:ext cx="656039" cy="656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8F6F2-ACB6-7207-D9A6-B910230F7574}"/>
              </a:ext>
            </a:extLst>
          </p:cNvPr>
          <p:cNvSpPr txBox="1"/>
          <p:nvPr/>
        </p:nvSpPr>
        <p:spPr>
          <a:xfrm>
            <a:off x="7568337" y="2972472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购买服务</a:t>
            </a:r>
          </a:p>
        </p:txBody>
      </p:sp>
      <p:sp>
        <p:nvSpPr>
          <p:cNvPr id="12" name="Rounded Rectangle 23">
            <a:extLst>
              <a:ext uri="{FF2B5EF4-FFF2-40B4-BE49-F238E27FC236}">
                <a16:creationId xmlns:a16="http://schemas.microsoft.com/office/drawing/2014/main" id="{1323210E-93C6-AAF8-6089-35116CEB9D8F}"/>
              </a:ext>
            </a:extLst>
          </p:cNvPr>
          <p:cNvSpPr/>
          <p:nvPr/>
        </p:nvSpPr>
        <p:spPr>
          <a:xfrm>
            <a:off x="7100795" y="3923330"/>
            <a:ext cx="3465888" cy="570888"/>
          </a:xfrm>
          <a:prstGeom prst="roundRect">
            <a:avLst>
              <a:gd name="adj" fmla="val 50000"/>
            </a:avLst>
          </a:prstGeom>
          <a:solidFill>
            <a:srgbClr val="BFD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Oval 24">
            <a:extLst>
              <a:ext uri="{FF2B5EF4-FFF2-40B4-BE49-F238E27FC236}">
                <a16:creationId xmlns:a16="http://schemas.microsoft.com/office/drawing/2014/main" id="{3289513D-9416-8C6C-DD70-8753E93C86B1}"/>
              </a:ext>
            </a:extLst>
          </p:cNvPr>
          <p:cNvSpPr/>
          <p:nvPr/>
        </p:nvSpPr>
        <p:spPr>
          <a:xfrm>
            <a:off x="6912298" y="3869179"/>
            <a:ext cx="656039" cy="625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7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C11E1B-E341-6DA5-966B-326BD919CF89}"/>
              </a:ext>
            </a:extLst>
          </p:cNvPr>
          <p:cNvSpPr txBox="1"/>
          <p:nvPr/>
        </p:nvSpPr>
        <p:spPr>
          <a:xfrm>
            <a:off x="7568336" y="3960710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采购服务</a:t>
            </a:r>
          </a:p>
        </p:txBody>
      </p:sp>
      <p:sp>
        <p:nvSpPr>
          <p:cNvPr id="15" name="Rounded Rectangle 23">
            <a:extLst>
              <a:ext uri="{FF2B5EF4-FFF2-40B4-BE49-F238E27FC236}">
                <a16:creationId xmlns:a16="http://schemas.microsoft.com/office/drawing/2014/main" id="{E0C9AD41-8150-DE2D-3C07-A2BD2B2F8DFE}"/>
              </a:ext>
            </a:extLst>
          </p:cNvPr>
          <p:cNvSpPr/>
          <p:nvPr/>
        </p:nvSpPr>
        <p:spPr>
          <a:xfrm>
            <a:off x="7419107" y="4893642"/>
            <a:ext cx="3147576" cy="570888"/>
          </a:xfrm>
          <a:prstGeom prst="roundRect">
            <a:avLst>
              <a:gd name="adj" fmla="val 50000"/>
            </a:avLst>
          </a:prstGeom>
          <a:solidFill>
            <a:srgbClr val="3888E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dist" defTabSz="914400"/>
            <a:endParaRPr lang="en-US" sz="16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4E91E351-117C-8F36-B842-E8E55957D8EB}"/>
              </a:ext>
            </a:extLst>
          </p:cNvPr>
          <p:cNvSpPr/>
          <p:nvPr/>
        </p:nvSpPr>
        <p:spPr>
          <a:xfrm>
            <a:off x="6912298" y="4837671"/>
            <a:ext cx="656039" cy="656039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sz="2800" kern="0" dirty="0">
                <a:latin typeface="Arial Black" panose="020B0A04020102020204" pitchFamily="34" charset="0"/>
                <a:cs typeface="+mn-ea"/>
                <a:sym typeface="+mn-lt"/>
              </a:rPr>
              <a:t>8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70CEEE-A817-667A-76FB-340692E1D3D0}"/>
              </a:ext>
            </a:extLst>
          </p:cNvPr>
          <p:cNvSpPr txBox="1"/>
          <p:nvPr/>
        </p:nvSpPr>
        <p:spPr>
          <a:xfrm>
            <a:off x="7581121" y="4991563"/>
            <a:ext cx="25308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采购订单管理服务</a:t>
            </a:r>
          </a:p>
        </p:txBody>
      </p:sp>
      <p:sp>
        <p:nvSpPr>
          <p:cNvPr id="21" name="Rounded Rectangle 23">
            <a:extLst>
              <a:ext uri="{FF2B5EF4-FFF2-40B4-BE49-F238E27FC236}">
                <a16:creationId xmlns:a16="http://schemas.microsoft.com/office/drawing/2014/main" id="{EF9CED48-4C8B-0393-68CE-BD2A403107D0}"/>
              </a:ext>
            </a:extLst>
          </p:cNvPr>
          <p:cNvSpPr/>
          <p:nvPr/>
        </p:nvSpPr>
        <p:spPr>
          <a:xfrm>
            <a:off x="1370452" y="5804851"/>
            <a:ext cx="3465888" cy="570888"/>
          </a:xfrm>
          <a:prstGeom prst="roundRect">
            <a:avLst>
              <a:gd name="adj" fmla="val 50000"/>
            </a:avLst>
          </a:prstGeom>
          <a:solidFill>
            <a:srgbClr val="BFD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517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-193241" y="429285"/>
            <a:ext cx="5875558" cy="5875558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6040168" y="1799574"/>
            <a:ext cx="5298387" cy="1026723"/>
            <a:chOff x="6040168" y="1781913"/>
            <a:chExt cx="5298387" cy="1026723"/>
          </a:xfrm>
        </p:grpSpPr>
        <p:grpSp>
          <p:nvGrpSpPr>
            <p:cNvPr id="49" name="组合 48"/>
            <p:cNvGrpSpPr/>
            <p:nvPr/>
          </p:nvGrpSpPr>
          <p:grpSpPr>
            <a:xfrm>
              <a:off x="6040168" y="1781913"/>
              <a:ext cx="5298387" cy="1026723"/>
              <a:chOff x="6562688" y="1365717"/>
              <a:chExt cx="4595168" cy="1285310"/>
            </a:xfrm>
          </p:grpSpPr>
          <p:sp>
            <p:nvSpPr>
              <p:cNvPr id="4" name="íšḷîďê"/>
              <p:cNvSpPr/>
              <p:nvPr/>
            </p:nvSpPr>
            <p:spPr>
              <a:xfrm>
                <a:off x="6562688" y="1365717"/>
                <a:ext cx="4595168" cy="1247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5" name="íṡḻîḓè"/>
              <p:cNvSpPr/>
              <p:nvPr/>
            </p:nvSpPr>
            <p:spPr>
              <a:xfrm>
                <a:off x="6562689" y="1389155"/>
                <a:ext cx="45720" cy="1261872"/>
              </a:xfrm>
              <a:prstGeom prst="rect">
                <a:avLst/>
              </a:prstGeom>
              <a:solidFill>
                <a:srgbClr val="FCCE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224292" y="1924499"/>
              <a:ext cx="4514629" cy="687600"/>
              <a:chOff x="6224292" y="1924499"/>
              <a:chExt cx="4514629" cy="687600"/>
            </a:xfrm>
          </p:grpSpPr>
          <p:sp>
            <p:nvSpPr>
              <p:cNvPr id="8" name="Synergistically utilize technically sound portals with frictionless chains. Dramatically customize…"/>
              <p:cNvSpPr txBox="1"/>
              <p:nvPr/>
            </p:nvSpPr>
            <p:spPr>
              <a:xfrm>
                <a:off x="7114890" y="2181525"/>
                <a:ext cx="362403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412750" hangingPunct="0"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endParaRPr lang="en-US" altLang="zh-CN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îṩļíďè"/>
              <p:cNvSpPr/>
              <p:nvPr/>
            </p:nvSpPr>
            <p:spPr>
              <a:xfrm>
                <a:off x="6224292" y="1924499"/>
                <a:ext cx="1145772" cy="687600"/>
              </a:xfrm>
              <a:prstGeom prst="ellipse">
                <a:avLst/>
              </a:prstGeom>
              <a:solidFill>
                <a:srgbClr val="FCCE3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 algn="ctr"/>
                <a:r>
                  <a:rPr lang="zh-CN" altLang="en-US" dirty="0">
                    <a:cs typeface="+mn-ea"/>
                    <a:sym typeface="+mn-lt"/>
                  </a:rPr>
                  <a:t>数据库</a:t>
                </a:r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6040167" y="4441513"/>
            <a:ext cx="5351104" cy="1022825"/>
            <a:chOff x="6040167" y="4441513"/>
            <a:chExt cx="5351104" cy="1022825"/>
          </a:xfrm>
        </p:grpSpPr>
        <p:grpSp>
          <p:nvGrpSpPr>
            <p:cNvPr id="50" name="组合 49"/>
            <p:cNvGrpSpPr/>
            <p:nvPr/>
          </p:nvGrpSpPr>
          <p:grpSpPr>
            <a:xfrm>
              <a:off x="6040167" y="4441513"/>
              <a:ext cx="5298387" cy="1022825"/>
              <a:chOff x="6562686" y="2776620"/>
              <a:chExt cx="4595167" cy="1280431"/>
            </a:xfrm>
          </p:grpSpPr>
          <p:sp>
            <p:nvSpPr>
              <p:cNvPr id="9" name="íšḷîďê"/>
              <p:cNvSpPr/>
              <p:nvPr/>
            </p:nvSpPr>
            <p:spPr>
              <a:xfrm>
                <a:off x="6562686" y="2776620"/>
                <a:ext cx="4595167" cy="12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0" name="íṡḻîḓè"/>
              <p:cNvSpPr/>
              <p:nvPr/>
            </p:nvSpPr>
            <p:spPr>
              <a:xfrm>
                <a:off x="6562689" y="2795179"/>
                <a:ext cx="45720" cy="1261872"/>
              </a:xfrm>
              <a:prstGeom prst="rect">
                <a:avLst/>
              </a:prstGeom>
              <a:solidFill>
                <a:srgbClr val="4565E2"/>
              </a:solidFill>
              <a:ln>
                <a:solidFill>
                  <a:srgbClr val="4565E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6224292" y="4616456"/>
              <a:ext cx="5166979" cy="687767"/>
              <a:chOff x="6224292" y="4616456"/>
              <a:chExt cx="5166979" cy="687767"/>
            </a:xfrm>
          </p:grpSpPr>
          <p:sp>
            <p:nvSpPr>
              <p:cNvPr id="13" name="Synergistically utilize technically sound portals with frictionless chains. Dramatically customize…"/>
              <p:cNvSpPr txBox="1"/>
              <p:nvPr/>
            </p:nvSpPr>
            <p:spPr>
              <a:xfrm>
                <a:off x="7767241" y="4806449"/>
                <a:ext cx="3624030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r>
                  <a:rPr lang="en-US" altLang="zh-CN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Jdk1.8+nacos2.2</a:t>
                </a:r>
                <a:endParaRPr lang="en-US" altLang="zh-CN" kern="100" dirty="0"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" name="îṩļíďè"/>
              <p:cNvSpPr/>
              <p:nvPr/>
            </p:nvSpPr>
            <p:spPr>
              <a:xfrm>
                <a:off x="6224292" y="4616456"/>
                <a:ext cx="1145772" cy="687767"/>
              </a:xfrm>
              <a:prstGeom prst="ellipse">
                <a:avLst/>
              </a:prstGeom>
              <a:solidFill>
                <a:srgbClr val="4565E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zh-CN" altLang="en-US" dirty="0">
                    <a:cs typeface="+mn-ea"/>
                    <a:sym typeface="+mn-lt"/>
                  </a:rPr>
                  <a:t>后端</a:t>
                </a:r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040168" y="3082843"/>
            <a:ext cx="5351103" cy="1039907"/>
            <a:chOff x="6040168" y="3082843"/>
            <a:chExt cx="5351103" cy="1039907"/>
          </a:xfrm>
        </p:grpSpPr>
        <p:grpSp>
          <p:nvGrpSpPr>
            <p:cNvPr id="56" name="组合 55"/>
            <p:cNvGrpSpPr/>
            <p:nvPr/>
          </p:nvGrpSpPr>
          <p:grpSpPr>
            <a:xfrm>
              <a:off x="6040168" y="3082843"/>
              <a:ext cx="5324745" cy="1039907"/>
              <a:chOff x="6562689" y="4199717"/>
              <a:chExt cx="4618026" cy="1301815"/>
            </a:xfrm>
          </p:grpSpPr>
          <p:sp>
            <p:nvSpPr>
              <p:cNvPr id="57" name="íšḷîďê"/>
              <p:cNvSpPr/>
              <p:nvPr/>
            </p:nvSpPr>
            <p:spPr>
              <a:xfrm>
                <a:off x="6585549" y="4199717"/>
                <a:ext cx="4595166" cy="12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58" name="íṡḻîḓè"/>
              <p:cNvSpPr/>
              <p:nvPr/>
            </p:nvSpPr>
            <p:spPr>
              <a:xfrm>
                <a:off x="6562689" y="4239660"/>
                <a:ext cx="45720" cy="1261872"/>
              </a:xfrm>
              <a:prstGeom prst="rect">
                <a:avLst/>
              </a:prstGeom>
              <a:solidFill>
                <a:srgbClr val="F6A64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224292" y="3275751"/>
              <a:ext cx="5166979" cy="685999"/>
              <a:chOff x="6224292" y="3275751"/>
              <a:chExt cx="5166979" cy="685999"/>
            </a:xfrm>
          </p:grpSpPr>
          <p:sp>
            <p:nvSpPr>
              <p:cNvPr id="60" name="îṩļíďè"/>
              <p:cNvSpPr/>
              <p:nvPr/>
            </p:nvSpPr>
            <p:spPr>
              <a:xfrm>
                <a:off x="6224292" y="3275751"/>
                <a:ext cx="1145772" cy="685999"/>
              </a:xfrm>
              <a:prstGeom prst="ellipse">
                <a:avLst/>
              </a:prstGeom>
              <a:solidFill>
                <a:srgbClr val="F6A64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zh-CN" altLang="en-US" dirty="0">
                    <a:cs typeface="+mn-ea"/>
                    <a:sym typeface="+mn-lt"/>
                  </a:rPr>
                  <a:t>前端</a:t>
                </a:r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62" name="Synergistically utilize technically sound portals with frictionless chains. Dramatically customize…"/>
              <p:cNvSpPr txBox="1"/>
              <p:nvPr/>
            </p:nvSpPr>
            <p:spPr>
              <a:xfrm>
                <a:off x="7767241" y="3464861"/>
                <a:ext cx="3624030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defRPr sz="2000" b="0">
                    <a:solidFill>
                      <a:srgbClr val="1C1F25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r>
                  <a:rPr lang="en-US" altLang="zh-CN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Node.js 18.12.1</a:t>
                </a:r>
                <a:endParaRPr lang="en-US" altLang="zh-CN" kern="100" dirty="0"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sp>
        <p:nvSpPr>
          <p:cNvPr id="76" name="iconfont-11910-7191776"/>
          <p:cNvSpPr/>
          <p:nvPr/>
        </p:nvSpPr>
        <p:spPr>
          <a:xfrm>
            <a:off x="221377" y="926760"/>
            <a:ext cx="609685" cy="528332"/>
          </a:xfrm>
          <a:custGeom>
            <a:avLst/>
            <a:gdLst>
              <a:gd name="T0" fmla="*/ 8960 w 9600"/>
              <a:gd name="T1" fmla="*/ 7680 h 8320"/>
              <a:gd name="T2" fmla="*/ 7680 w 9600"/>
              <a:gd name="T3" fmla="*/ 1920 h 8320"/>
              <a:gd name="T4" fmla="*/ 5760 w 9600"/>
              <a:gd name="T5" fmla="*/ 1280 h 8320"/>
              <a:gd name="T6" fmla="*/ 1920 w 9600"/>
              <a:gd name="T7" fmla="*/ 0 h 8320"/>
              <a:gd name="T8" fmla="*/ 640 w 9600"/>
              <a:gd name="T9" fmla="*/ 7680 h 8320"/>
              <a:gd name="T10" fmla="*/ 0 w 9600"/>
              <a:gd name="T11" fmla="*/ 8000 h 8320"/>
              <a:gd name="T12" fmla="*/ 9280 w 9600"/>
              <a:gd name="T13" fmla="*/ 8320 h 8320"/>
              <a:gd name="T14" fmla="*/ 9280 w 9600"/>
              <a:gd name="T15" fmla="*/ 7680 h 8320"/>
              <a:gd name="T16" fmla="*/ 5120 w 9600"/>
              <a:gd name="T17" fmla="*/ 7680 h 8320"/>
              <a:gd name="T18" fmla="*/ 1280 w 9600"/>
              <a:gd name="T19" fmla="*/ 1280 h 8320"/>
              <a:gd name="T20" fmla="*/ 4480 w 9600"/>
              <a:gd name="T21" fmla="*/ 640 h 8320"/>
              <a:gd name="T22" fmla="*/ 5120 w 9600"/>
              <a:gd name="T23" fmla="*/ 1920 h 8320"/>
              <a:gd name="T24" fmla="*/ 5760 w 9600"/>
              <a:gd name="T25" fmla="*/ 7680 h 8320"/>
              <a:gd name="T26" fmla="*/ 7680 w 9600"/>
              <a:gd name="T27" fmla="*/ 2560 h 8320"/>
              <a:gd name="T28" fmla="*/ 8320 w 9600"/>
              <a:gd name="T29" fmla="*/ 7680 h 8320"/>
              <a:gd name="T30" fmla="*/ 2240 w 9600"/>
              <a:gd name="T31" fmla="*/ 1920 h 8320"/>
              <a:gd name="T32" fmla="*/ 2240 w 9600"/>
              <a:gd name="T33" fmla="*/ 2560 h 8320"/>
              <a:gd name="T34" fmla="*/ 4480 w 9600"/>
              <a:gd name="T35" fmla="*/ 2240 h 8320"/>
              <a:gd name="T36" fmla="*/ 4160 w 9600"/>
              <a:gd name="T37" fmla="*/ 3840 h 8320"/>
              <a:gd name="T38" fmla="*/ 1920 w 9600"/>
              <a:gd name="T39" fmla="*/ 4160 h 8320"/>
              <a:gd name="T40" fmla="*/ 4160 w 9600"/>
              <a:gd name="T41" fmla="*/ 4480 h 8320"/>
              <a:gd name="T42" fmla="*/ 4160 w 9600"/>
              <a:gd name="T43" fmla="*/ 3840 h 8320"/>
              <a:gd name="T44" fmla="*/ 2240 w 9600"/>
              <a:gd name="T45" fmla="*/ 5760 h 8320"/>
              <a:gd name="T46" fmla="*/ 2240 w 9600"/>
              <a:gd name="T47" fmla="*/ 6400 h 8320"/>
              <a:gd name="T48" fmla="*/ 4480 w 9600"/>
              <a:gd name="T49" fmla="*/ 6080 h 8320"/>
              <a:gd name="T50" fmla="*/ 7360 w 9600"/>
              <a:gd name="T51" fmla="*/ 3840 h 8320"/>
              <a:gd name="T52" fmla="*/ 6400 w 9600"/>
              <a:gd name="T53" fmla="*/ 4160 h 8320"/>
              <a:gd name="T54" fmla="*/ 7360 w 9600"/>
              <a:gd name="T55" fmla="*/ 4480 h 8320"/>
              <a:gd name="T56" fmla="*/ 7360 w 9600"/>
              <a:gd name="T57" fmla="*/ 3840 h 8320"/>
              <a:gd name="T58" fmla="*/ 6720 w 9600"/>
              <a:gd name="T59" fmla="*/ 5760 h 8320"/>
              <a:gd name="T60" fmla="*/ 6720 w 9600"/>
              <a:gd name="T61" fmla="*/ 6400 h 8320"/>
              <a:gd name="T62" fmla="*/ 7680 w 9600"/>
              <a:gd name="T63" fmla="*/ 6080 h 8320"/>
              <a:gd name="T64" fmla="*/ 7360 w 9600"/>
              <a:gd name="T65" fmla="*/ 5760 h 8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00" h="8320">
                <a:moveTo>
                  <a:pt x="9280" y="7680"/>
                </a:moveTo>
                <a:lnTo>
                  <a:pt x="8960" y="7680"/>
                </a:lnTo>
                <a:lnTo>
                  <a:pt x="8960" y="3200"/>
                </a:lnTo>
                <a:cubicBezTo>
                  <a:pt x="8960" y="2496"/>
                  <a:pt x="8384" y="1920"/>
                  <a:pt x="7680" y="1920"/>
                </a:cubicBezTo>
                <a:lnTo>
                  <a:pt x="5760" y="1920"/>
                </a:lnTo>
                <a:lnTo>
                  <a:pt x="5760" y="1280"/>
                </a:lnTo>
                <a:cubicBezTo>
                  <a:pt x="5760" y="576"/>
                  <a:pt x="5184" y="0"/>
                  <a:pt x="4480" y="0"/>
                </a:cubicBezTo>
                <a:lnTo>
                  <a:pt x="1920" y="0"/>
                </a:lnTo>
                <a:cubicBezTo>
                  <a:pt x="1216" y="0"/>
                  <a:pt x="640" y="576"/>
                  <a:pt x="640" y="1280"/>
                </a:cubicBezTo>
                <a:lnTo>
                  <a:pt x="640" y="7680"/>
                </a:lnTo>
                <a:lnTo>
                  <a:pt x="320" y="7680"/>
                </a:lnTo>
                <a:cubicBezTo>
                  <a:pt x="141" y="7680"/>
                  <a:pt x="0" y="7821"/>
                  <a:pt x="0" y="8000"/>
                </a:cubicBezTo>
                <a:cubicBezTo>
                  <a:pt x="0" y="8179"/>
                  <a:pt x="141" y="8320"/>
                  <a:pt x="320" y="8320"/>
                </a:cubicBezTo>
                <a:lnTo>
                  <a:pt x="9280" y="8320"/>
                </a:lnTo>
                <a:cubicBezTo>
                  <a:pt x="9459" y="8320"/>
                  <a:pt x="9600" y="8179"/>
                  <a:pt x="9600" y="8000"/>
                </a:cubicBezTo>
                <a:cubicBezTo>
                  <a:pt x="9600" y="7821"/>
                  <a:pt x="9459" y="7680"/>
                  <a:pt x="9280" y="7680"/>
                </a:cubicBezTo>
                <a:close/>
                <a:moveTo>
                  <a:pt x="5120" y="1920"/>
                </a:moveTo>
                <a:lnTo>
                  <a:pt x="5120" y="7680"/>
                </a:lnTo>
                <a:lnTo>
                  <a:pt x="1280" y="7680"/>
                </a:lnTo>
                <a:lnTo>
                  <a:pt x="1280" y="1280"/>
                </a:lnTo>
                <a:cubicBezTo>
                  <a:pt x="1280" y="928"/>
                  <a:pt x="1567" y="640"/>
                  <a:pt x="1920" y="640"/>
                </a:cubicBezTo>
                <a:lnTo>
                  <a:pt x="4480" y="640"/>
                </a:lnTo>
                <a:cubicBezTo>
                  <a:pt x="4833" y="640"/>
                  <a:pt x="5120" y="928"/>
                  <a:pt x="5120" y="1280"/>
                </a:cubicBezTo>
                <a:lnTo>
                  <a:pt x="5120" y="1920"/>
                </a:lnTo>
                <a:close/>
                <a:moveTo>
                  <a:pt x="8320" y="7680"/>
                </a:moveTo>
                <a:lnTo>
                  <a:pt x="5760" y="7680"/>
                </a:lnTo>
                <a:lnTo>
                  <a:pt x="5760" y="2560"/>
                </a:lnTo>
                <a:lnTo>
                  <a:pt x="7680" y="2560"/>
                </a:lnTo>
                <a:cubicBezTo>
                  <a:pt x="8033" y="2560"/>
                  <a:pt x="8320" y="2848"/>
                  <a:pt x="8320" y="3200"/>
                </a:cubicBezTo>
                <a:lnTo>
                  <a:pt x="8320" y="7680"/>
                </a:lnTo>
                <a:close/>
                <a:moveTo>
                  <a:pt x="4160" y="1920"/>
                </a:moveTo>
                <a:lnTo>
                  <a:pt x="2240" y="1920"/>
                </a:lnTo>
                <a:cubicBezTo>
                  <a:pt x="2061" y="1920"/>
                  <a:pt x="1920" y="2061"/>
                  <a:pt x="1920" y="2240"/>
                </a:cubicBezTo>
                <a:cubicBezTo>
                  <a:pt x="1920" y="2419"/>
                  <a:pt x="2061" y="2560"/>
                  <a:pt x="2240" y="2560"/>
                </a:cubicBezTo>
                <a:lnTo>
                  <a:pt x="4160" y="2560"/>
                </a:lnTo>
                <a:cubicBezTo>
                  <a:pt x="4339" y="2560"/>
                  <a:pt x="4480" y="2419"/>
                  <a:pt x="4480" y="2240"/>
                </a:cubicBezTo>
                <a:cubicBezTo>
                  <a:pt x="4480" y="2061"/>
                  <a:pt x="4339" y="1920"/>
                  <a:pt x="4160" y="1920"/>
                </a:cubicBezTo>
                <a:close/>
                <a:moveTo>
                  <a:pt x="4160" y="3840"/>
                </a:moveTo>
                <a:lnTo>
                  <a:pt x="2240" y="3840"/>
                </a:lnTo>
                <a:cubicBezTo>
                  <a:pt x="2061" y="3840"/>
                  <a:pt x="1920" y="3981"/>
                  <a:pt x="1920" y="4160"/>
                </a:cubicBezTo>
                <a:cubicBezTo>
                  <a:pt x="1920" y="4339"/>
                  <a:pt x="2061" y="4480"/>
                  <a:pt x="2240" y="4480"/>
                </a:cubicBezTo>
                <a:lnTo>
                  <a:pt x="4160" y="4480"/>
                </a:lnTo>
                <a:cubicBezTo>
                  <a:pt x="4339" y="4480"/>
                  <a:pt x="4480" y="4339"/>
                  <a:pt x="4480" y="4160"/>
                </a:cubicBezTo>
                <a:cubicBezTo>
                  <a:pt x="4480" y="3981"/>
                  <a:pt x="4339" y="3840"/>
                  <a:pt x="4160" y="3840"/>
                </a:cubicBezTo>
                <a:close/>
                <a:moveTo>
                  <a:pt x="4160" y="5760"/>
                </a:moveTo>
                <a:lnTo>
                  <a:pt x="2240" y="5760"/>
                </a:lnTo>
                <a:cubicBezTo>
                  <a:pt x="2061" y="5760"/>
                  <a:pt x="1920" y="5901"/>
                  <a:pt x="1920" y="6080"/>
                </a:cubicBezTo>
                <a:cubicBezTo>
                  <a:pt x="1920" y="6259"/>
                  <a:pt x="2061" y="6400"/>
                  <a:pt x="2240" y="6400"/>
                </a:cubicBezTo>
                <a:lnTo>
                  <a:pt x="4160" y="6400"/>
                </a:lnTo>
                <a:cubicBezTo>
                  <a:pt x="4339" y="6400"/>
                  <a:pt x="4480" y="6259"/>
                  <a:pt x="4480" y="6080"/>
                </a:cubicBezTo>
                <a:cubicBezTo>
                  <a:pt x="4480" y="5901"/>
                  <a:pt x="4339" y="5760"/>
                  <a:pt x="4160" y="5760"/>
                </a:cubicBezTo>
                <a:close/>
                <a:moveTo>
                  <a:pt x="7360" y="3840"/>
                </a:moveTo>
                <a:lnTo>
                  <a:pt x="6720" y="3840"/>
                </a:lnTo>
                <a:cubicBezTo>
                  <a:pt x="6541" y="3840"/>
                  <a:pt x="6400" y="3981"/>
                  <a:pt x="6400" y="4160"/>
                </a:cubicBezTo>
                <a:cubicBezTo>
                  <a:pt x="6400" y="4339"/>
                  <a:pt x="6541" y="4480"/>
                  <a:pt x="6720" y="4480"/>
                </a:cubicBezTo>
                <a:lnTo>
                  <a:pt x="7360" y="4480"/>
                </a:lnTo>
                <a:cubicBezTo>
                  <a:pt x="7539" y="4480"/>
                  <a:pt x="7680" y="4339"/>
                  <a:pt x="7680" y="4160"/>
                </a:cubicBezTo>
                <a:cubicBezTo>
                  <a:pt x="7680" y="3981"/>
                  <a:pt x="7539" y="3840"/>
                  <a:pt x="7360" y="3840"/>
                </a:cubicBezTo>
                <a:close/>
                <a:moveTo>
                  <a:pt x="7360" y="5760"/>
                </a:moveTo>
                <a:lnTo>
                  <a:pt x="6720" y="5760"/>
                </a:lnTo>
                <a:cubicBezTo>
                  <a:pt x="6541" y="5760"/>
                  <a:pt x="6400" y="5901"/>
                  <a:pt x="6400" y="6080"/>
                </a:cubicBezTo>
                <a:cubicBezTo>
                  <a:pt x="6400" y="6259"/>
                  <a:pt x="6541" y="6400"/>
                  <a:pt x="6720" y="6400"/>
                </a:cubicBezTo>
                <a:lnTo>
                  <a:pt x="7360" y="6400"/>
                </a:lnTo>
                <a:cubicBezTo>
                  <a:pt x="7539" y="6400"/>
                  <a:pt x="7680" y="6259"/>
                  <a:pt x="7680" y="6080"/>
                </a:cubicBezTo>
                <a:cubicBezTo>
                  <a:pt x="7680" y="5901"/>
                  <a:pt x="7539" y="5760"/>
                  <a:pt x="7360" y="5760"/>
                </a:cubicBezTo>
                <a:close/>
                <a:moveTo>
                  <a:pt x="7360" y="5760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938228" y="263197"/>
            <a:ext cx="3488945" cy="644400"/>
            <a:chOff x="1362455" y="176024"/>
            <a:chExt cx="3488945" cy="644400"/>
          </a:xfrm>
        </p:grpSpPr>
        <p:grpSp>
          <p:nvGrpSpPr>
            <p:cNvPr id="86" name="组合 85"/>
            <p:cNvGrpSpPr/>
            <p:nvPr/>
          </p:nvGrpSpPr>
          <p:grpSpPr>
            <a:xfrm>
              <a:off x="1385512" y="243260"/>
              <a:ext cx="3465888" cy="570888"/>
              <a:chOff x="963832" y="1991889"/>
              <a:chExt cx="4126328" cy="679673"/>
            </a:xfrm>
            <a:solidFill>
              <a:srgbClr val="80BFFF"/>
            </a:solidFill>
          </p:grpSpPr>
          <p:sp>
            <p:nvSpPr>
              <p:cNvPr id="91" name="Rounded Rectangle 23"/>
              <p:cNvSpPr/>
              <p:nvPr/>
            </p:nvSpPr>
            <p:spPr>
              <a:xfrm>
                <a:off x="963832" y="1991889"/>
                <a:ext cx="4126328" cy="679673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823588" y="2094341"/>
                <a:ext cx="3013058" cy="474769"/>
              </a:xfrm>
              <a:prstGeom prst="rect">
                <a:avLst/>
              </a:prstGeom>
              <a:grp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开发、运行环境</a:t>
                </a:r>
              </a:p>
            </p:txBody>
          </p:sp>
        </p:grpSp>
        <p:grpSp>
          <p:nvGrpSpPr>
            <p:cNvPr id="87" name="组合 86"/>
            <p:cNvGrpSpPr>
              <a:grpSpLocks noChangeAspect="1"/>
            </p:cNvGrpSpPr>
            <p:nvPr/>
          </p:nvGrpSpPr>
          <p:grpSpPr>
            <a:xfrm>
              <a:off x="1362455" y="176024"/>
              <a:ext cx="644400" cy="644400"/>
              <a:chOff x="2070346" y="-925656"/>
              <a:chExt cx="4690413" cy="4690413"/>
            </a:xfrm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任意多边形: 形状 87"/>
              <p:cNvSpPr/>
              <p:nvPr/>
            </p:nvSpPr>
            <p:spPr>
              <a:xfrm rot="18900000">
                <a:off x="2070346" y="-925656"/>
                <a:ext cx="4690413" cy="4690413"/>
              </a:xfrm>
              <a:custGeom>
                <a:avLst/>
                <a:gdLst>
                  <a:gd name="connsiteX0" fmla="*/ 4690413 w 4690413"/>
                  <a:gd name="connsiteY0" fmla="*/ 2345207 h 4690413"/>
                  <a:gd name="connsiteX1" fmla="*/ 2345207 w 4690413"/>
                  <a:gd name="connsiteY1" fmla="*/ 4690413 h 4690413"/>
                  <a:gd name="connsiteX2" fmla="*/ 0 w 4690413"/>
                  <a:gd name="connsiteY2" fmla="*/ 2345207 h 4690413"/>
                  <a:gd name="connsiteX3" fmla="*/ 2345207 w 4690413"/>
                  <a:gd name="connsiteY3" fmla="*/ 0 h 4690413"/>
                  <a:gd name="connsiteX4" fmla="*/ 4690413 w 4690413"/>
                  <a:gd name="connsiteY4" fmla="*/ 2345207 h 469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0413" h="4690413">
                    <a:moveTo>
                      <a:pt x="4690413" y="2345207"/>
                    </a:moveTo>
                    <a:cubicBezTo>
                      <a:pt x="4690413" y="3640429"/>
                      <a:pt x="3640429" y="4690413"/>
                      <a:pt x="2345207" y="4690413"/>
                    </a:cubicBezTo>
                    <a:cubicBezTo>
                      <a:pt x="1049985" y="4690413"/>
                      <a:pt x="0" y="3640429"/>
                      <a:pt x="0" y="2345207"/>
                    </a:cubicBezTo>
                    <a:cubicBezTo>
                      <a:pt x="0" y="1049985"/>
                      <a:pt x="1049985" y="0"/>
                      <a:pt x="2345207" y="0"/>
                    </a:cubicBezTo>
                    <a:cubicBezTo>
                      <a:pt x="3640429" y="0"/>
                      <a:pt x="4690413" y="1049984"/>
                      <a:pt x="4690413" y="2345207"/>
                    </a:cubicBezTo>
                    <a:close/>
                  </a:path>
                </a:pathLst>
              </a:custGeom>
              <a:solidFill>
                <a:srgbClr val="2170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2237320" y="-729266"/>
                <a:ext cx="4356462" cy="4356463"/>
              </a:xfrm>
              <a:custGeom>
                <a:avLst/>
                <a:gdLst>
                  <a:gd name="connsiteX0" fmla="*/ 2178232 w 4356462"/>
                  <a:gd name="connsiteY0" fmla="*/ 121013 h 4356463"/>
                  <a:gd name="connsiteX1" fmla="*/ 4235450 w 4356462"/>
                  <a:gd name="connsiteY1" fmla="*/ 2178232 h 4356463"/>
                  <a:gd name="connsiteX2" fmla="*/ 2178232 w 4356462"/>
                  <a:gd name="connsiteY2" fmla="*/ 4235451 h 4356463"/>
                  <a:gd name="connsiteX3" fmla="*/ 121013 w 4356462"/>
                  <a:gd name="connsiteY3" fmla="*/ 2178232 h 4356463"/>
                  <a:gd name="connsiteX4" fmla="*/ 2178232 w 4356462"/>
                  <a:gd name="connsiteY4" fmla="*/ 121013 h 4356463"/>
                  <a:gd name="connsiteX5" fmla="*/ 2178232 w 4356462"/>
                  <a:gd name="connsiteY5" fmla="*/ 0 h 4356463"/>
                  <a:gd name="connsiteX6" fmla="*/ 0 w 4356462"/>
                  <a:gd name="connsiteY6" fmla="*/ 2178232 h 4356463"/>
                  <a:gd name="connsiteX7" fmla="*/ 2178232 w 4356462"/>
                  <a:gd name="connsiteY7" fmla="*/ 4356463 h 4356463"/>
                  <a:gd name="connsiteX8" fmla="*/ 4356463 w 4356462"/>
                  <a:gd name="connsiteY8" fmla="*/ 2178232 h 4356463"/>
                  <a:gd name="connsiteX9" fmla="*/ 2178232 w 4356462"/>
                  <a:gd name="connsiteY9" fmla="*/ 0 h 4356463"/>
                  <a:gd name="connsiteX10" fmla="*/ 2178232 w 4356462"/>
                  <a:gd name="connsiteY10" fmla="*/ 0 h 435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6462" h="4356463">
                    <a:moveTo>
                      <a:pt x="2178232" y="121013"/>
                    </a:moveTo>
                    <a:cubicBezTo>
                      <a:pt x="3312727" y="121013"/>
                      <a:pt x="4235450" y="1043736"/>
                      <a:pt x="4235450" y="2178232"/>
                    </a:cubicBezTo>
                    <a:cubicBezTo>
                      <a:pt x="4235450" y="3312727"/>
                      <a:pt x="3312727" y="4235451"/>
                      <a:pt x="2178232" y="4235451"/>
                    </a:cubicBezTo>
                    <a:cubicBezTo>
                      <a:pt x="1043736" y="4235451"/>
                      <a:pt x="121013" y="3312727"/>
                      <a:pt x="121013" y="2178232"/>
                    </a:cubicBezTo>
                    <a:cubicBezTo>
                      <a:pt x="121013" y="1043736"/>
                      <a:pt x="1043736" y="121013"/>
                      <a:pt x="2178232" y="121013"/>
                    </a:cubicBezTo>
                    <a:moveTo>
                      <a:pt x="2178232" y="0"/>
                    </a:moveTo>
                    <a:cubicBezTo>
                      <a:pt x="975364" y="0"/>
                      <a:pt x="0" y="975364"/>
                      <a:pt x="0" y="2178232"/>
                    </a:cubicBezTo>
                    <a:cubicBezTo>
                      <a:pt x="0" y="3381100"/>
                      <a:pt x="975364" y="4356463"/>
                      <a:pt x="2178232" y="4356463"/>
                    </a:cubicBezTo>
                    <a:cubicBezTo>
                      <a:pt x="3381100" y="4356463"/>
                      <a:pt x="4356463" y="3381100"/>
                      <a:pt x="4356463" y="2178232"/>
                    </a:cubicBezTo>
                    <a:cubicBezTo>
                      <a:pt x="4356463" y="975364"/>
                      <a:pt x="3381100" y="0"/>
                      <a:pt x="2178232" y="0"/>
                    </a:cubicBezTo>
                    <a:lnTo>
                      <a:pt x="2178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02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pic>
            <p:nvPicPr>
              <p:cNvPr id="90" name="图片 8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4600" y="98085"/>
                <a:ext cx="3122131" cy="2367011"/>
              </a:xfrm>
              <a:custGeom>
                <a:avLst/>
                <a:gdLst>
                  <a:gd name="connsiteX0" fmla="*/ 80 w 3122131"/>
                  <a:gd name="connsiteY0" fmla="*/ 92 h 2367011"/>
                  <a:gd name="connsiteX1" fmla="*/ 3122212 w 3122131"/>
                  <a:gd name="connsiteY1" fmla="*/ 92 h 2367011"/>
                  <a:gd name="connsiteX2" fmla="*/ 3122212 w 3122131"/>
                  <a:gd name="connsiteY2" fmla="*/ 2367104 h 2367011"/>
                  <a:gd name="connsiteX3" fmla="*/ 80 w 3122131"/>
                  <a:gd name="connsiteY3" fmla="*/ 2367104 h 236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2131" h="2367011">
                    <a:moveTo>
                      <a:pt x="80" y="92"/>
                    </a:moveTo>
                    <a:lnTo>
                      <a:pt x="3122212" y="92"/>
                    </a:lnTo>
                    <a:lnTo>
                      <a:pt x="3122212" y="2367104"/>
                    </a:lnTo>
                    <a:lnTo>
                      <a:pt x="80" y="2367104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12A0C1-1A45-1B2B-4F80-D363A5A2CBC0}"/>
              </a:ext>
            </a:extLst>
          </p:cNvPr>
          <p:cNvSpPr txBox="1"/>
          <p:nvPr/>
        </p:nvSpPr>
        <p:spPr>
          <a:xfrm>
            <a:off x="7643676" y="2090903"/>
            <a:ext cx="3694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mysql8.0</a:t>
            </a: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+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Redis3.2.100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221;#370754;#407242;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4unmjt3y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415</Words>
  <Application>Microsoft Office PowerPoint</Application>
  <PresentationFormat>宽屏</PresentationFormat>
  <Paragraphs>95</Paragraphs>
  <Slides>18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微软雅黑</vt:lpstr>
      <vt:lpstr>Arial</vt:lpstr>
      <vt:lpstr>潮字社北冥简繁-闪</vt:lpstr>
      <vt:lpstr>Roboto Bold</vt:lpstr>
      <vt:lpstr>等线</vt:lpstr>
      <vt:lpstr>-apple-system</vt:lpstr>
      <vt:lpstr>楷体</vt:lpstr>
      <vt:lpstr>华文新魏</vt:lpstr>
      <vt:lpstr>Calibri</vt:lpstr>
      <vt:lpstr>Cambria</vt:lpstr>
      <vt:lpstr>Arial Black</vt:lpstr>
      <vt:lpstr>华文行楷</vt:lpstr>
      <vt:lpstr>第一PPT，www.1ppt.com</vt:lpstr>
      <vt:lpstr>自定义设计方案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扁平化</dc:title>
  <dc:creator>第一PPT</dc:creator>
  <cp:keywords>www.1ppt.com</cp:keywords>
  <dc:description>www.1ppt.com</dc:description>
  <cp:lastModifiedBy>HD W</cp:lastModifiedBy>
  <cp:revision>482</cp:revision>
  <dcterms:created xsi:type="dcterms:W3CDTF">2019-03-29T12:25:00Z</dcterms:created>
  <dcterms:modified xsi:type="dcterms:W3CDTF">2023-01-18T05:23:53Z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46FABD6B2B7546F281504A02D00A3A2C</vt:lpwstr>
  </property>
  <property fmtid="{D5CDD505-2E9C-101B-9397-08002B2CF9AE}" pid="3" name="KSOProductBuildVer">
    <vt:lpwstr>2052-11.1.0.11294</vt:lpwstr>
  </property>
</Properties>
</file>